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80"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6" r:id="rId21"/>
    <p:sldId id="277" r:id="rId22"/>
    <p:sldId id="278" r:id="rId23"/>
    <p:sldId id="279"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4E487C-5AF1-4EFB-988C-400FFFBD7FB2}">
  <a:tblStyle styleId="{214E487C-5AF1-4EFB-988C-400FFFBD7FB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94" autoAdjust="0"/>
  </p:normalViewPr>
  <p:slideViewPr>
    <p:cSldViewPr snapToGrid="0">
      <p:cViewPr varScale="1">
        <p:scale>
          <a:sx n="81" d="100"/>
          <a:sy n="81" d="100"/>
        </p:scale>
        <p:origin x="171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150" b="1" dirty="0" err="1">
                <a:solidFill>
                  <a:srgbClr val="4A4A4A"/>
                </a:solidFill>
                <a:highlight>
                  <a:srgbClr val="FFFFFF"/>
                </a:highlight>
              </a:rPr>
              <a:t>Merhaba</a:t>
            </a:r>
            <a:r>
              <a:rPr lang="en-US" sz="1150" b="1" dirty="0">
                <a:solidFill>
                  <a:srgbClr val="4A4A4A"/>
                </a:solidFill>
                <a:highlight>
                  <a:srgbClr val="FFFFFF"/>
                </a:highlight>
              </a:rPr>
              <a:t>, ben Önder ALTINTAŞ, </a:t>
            </a:r>
            <a:r>
              <a:rPr lang="en-US" sz="1150" b="1" dirty="0" err="1">
                <a:solidFill>
                  <a:srgbClr val="4A4A4A"/>
                </a:solidFill>
                <a:highlight>
                  <a:srgbClr val="FFFFFF"/>
                </a:highlight>
              </a:rPr>
              <a:t>bugün</a:t>
            </a:r>
            <a:r>
              <a:rPr lang="en-US" sz="1150" b="1" dirty="0">
                <a:solidFill>
                  <a:srgbClr val="4A4A4A"/>
                </a:solidFill>
                <a:highlight>
                  <a:srgbClr val="FFFFFF"/>
                </a:highlight>
              </a:rPr>
              <a:t> </a:t>
            </a:r>
            <a:r>
              <a:rPr lang="en-US" sz="1150" b="1" dirty="0" err="1">
                <a:solidFill>
                  <a:srgbClr val="4A4A4A"/>
                </a:solidFill>
                <a:highlight>
                  <a:srgbClr val="FFFFFF"/>
                </a:highlight>
              </a:rPr>
              <a:t>sizlere</a:t>
            </a:r>
            <a:r>
              <a:rPr lang="en-US" sz="1150" b="1" dirty="0">
                <a:solidFill>
                  <a:srgbClr val="4A4A4A"/>
                </a:solidFill>
                <a:highlight>
                  <a:srgbClr val="FFFFFF"/>
                </a:highlight>
              </a:rPr>
              <a:t>, </a:t>
            </a:r>
            <a:r>
              <a:rPr lang="en-US" sz="1150" b="1" dirty="0" err="1">
                <a:solidFill>
                  <a:srgbClr val="4A4A4A"/>
                </a:solidFill>
                <a:highlight>
                  <a:srgbClr val="FFFFFF"/>
                </a:highlight>
              </a:rPr>
              <a:t>küçük</a:t>
            </a:r>
            <a:r>
              <a:rPr lang="en-US" sz="1150" b="1" dirty="0">
                <a:solidFill>
                  <a:srgbClr val="4A4A4A"/>
                </a:solidFill>
                <a:highlight>
                  <a:srgbClr val="FFFFFF"/>
                </a:highlight>
              </a:rPr>
              <a:t> </a:t>
            </a:r>
            <a:r>
              <a:rPr lang="en-US" sz="1150" b="1" dirty="0" err="1">
                <a:solidFill>
                  <a:srgbClr val="4A4A4A"/>
                </a:solidFill>
                <a:highlight>
                  <a:srgbClr val="FFFFFF"/>
                </a:highlight>
              </a:rPr>
              <a:t>işletmeleri</a:t>
            </a:r>
            <a:r>
              <a:rPr lang="en-US" sz="1150" b="1" dirty="0">
                <a:solidFill>
                  <a:srgbClr val="4A4A4A"/>
                </a:solidFill>
                <a:highlight>
                  <a:srgbClr val="FFFFFF"/>
                </a:highlight>
              </a:rPr>
              <a:t> </a:t>
            </a:r>
            <a:r>
              <a:rPr lang="en-US" sz="1150" b="1" dirty="0" err="1">
                <a:solidFill>
                  <a:srgbClr val="4A4A4A"/>
                </a:solidFill>
                <a:highlight>
                  <a:srgbClr val="FFFFFF"/>
                </a:highlight>
              </a:rPr>
              <a:t>bir</a:t>
            </a:r>
            <a:r>
              <a:rPr lang="en-US" sz="1150" b="1" dirty="0">
                <a:solidFill>
                  <a:srgbClr val="4A4A4A"/>
                </a:solidFill>
                <a:highlight>
                  <a:srgbClr val="FFFFFF"/>
                </a:highlight>
              </a:rPr>
              <a:t> </a:t>
            </a:r>
            <a:r>
              <a:rPr lang="en-US" sz="1150" b="1" dirty="0" err="1">
                <a:solidFill>
                  <a:srgbClr val="4A4A4A"/>
                </a:solidFill>
                <a:highlight>
                  <a:srgbClr val="FFFFFF"/>
                </a:highlight>
              </a:rPr>
              <a:t>anda</a:t>
            </a:r>
            <a:r>
              <a:rPr lang="en-US" sz="1150" b="1" dirty="0">
                <a:solidFill>
                  <a:srgbClr val="4A4A4A"/>
                </a:solidFill>
                <a:highlight>
                  <a:srgbClr val="FFFFFF"/>
                </a:highlight>
              </a:rPr>
              <a:t> </a:t>
            </a:r>
            <a:r>
              <a:rPr lang="en-US" sz="1150" b="1" dirty="0" err="1">
                <a:solidFill>
                  <a:srgbClr val="4A4A4A"/>
                </a:solidFill>
                <a:highlight>
                  <a:srgbClr val="FFFFFF"/>
                </a:highlight>
              </a:rPr>
              <a:t>kurumsal</a:t>
            </a:r>
            <a:r>
              <a:rPr lang="en-US" sz="1150" b="1" dirty="0">
                <a:solidFill>
                  <a:srgbClr val="4A4A4A"/>
                </a:solidFill>
                <a:highlight>
                  <a:srgbClr val="FFFFFF"/>
                </a:highlight>
              </a:rPr>
              <a:t> </a:t>
            </a:r>
            <a:r>
              <a:rPr lang="en-US" sz="1150" b="1" dirty="0" err="1">
                <a:solidFill>
                  <a:srgbClr val="4A4A4A"/>
                </a:solidFill>
                <a:highlight>
                  <a:srgbClr val="FFFFFF"/>
                </a:highlight>
              </a:rPr>
              <a:t>bir</a:t>
            </a:r>
            <a:r>
              <a:rPr lang="en-US" sz="1150" b="1" dirty="0">
                <a:solidFill>
                  <a:srgbClr val="4A4A4A"/>
                </a:solidFill>
                <a:highlight>
                  <a:srgbClr val="FFFFFF"/>
                </a:highlight>
              </a:rPr>
              <a:t> </a:t>
            </a:r>
            <a:r>
              <a:rPr lang="en-US" sz="1150" b="1" dirty="0" err="1">
                <a:solidFill>
                  <a:srgbClr val="4A4A4A"/>
                </a:solidFill>
                <a:highlight>
                  <a:srgbClr val="FFFFFF"/>
                </a:highlight>
              </a:rPr>
              <a:t>yapıya</a:t>
            </a:r>
            <a:r>
              <a:rPr lang="en-US" sz="1150" b="1" dirty="0">
                <a:solidFill>
                  <a:srgbClr val="4A4A4A"/>
                </a:solidFill>
                <a:highlight>
                  <a:srgbClr val="FFFFFF"/>
                </a:highlight>
              </a:rPr>
              <a:t> </a:t>
            </a:r>
            <a:r>
              <a:rPr lang="en-US" sz="1150" b="1" dirty="0" err="1">
                <a:solidFill>
                  <a:srgbClr val="4A4A4A"/>
                </a:solidFill>
                <a:highlight>
                  <a:srgbClr val="FFFFFF"/>
                </a:highlight>
              </a:rPr>
              <a:t>kavuşturan</a:t>
            </a:r>
            <a:r>
              <a:rPr lang="en-US" sz="1150" b="1" dirty="0">
                <a:solidFill>
                  <a:srgbClr val="4A4A4A"/>
                </a:solidFill>
                <a:highlight>
                  <a:srgbClr val="FFFFFF"/>
                </a:highlight>
              </a:rPr>
              <a:t>; </a:t>
            </a:r>
            <a:r>
              <a:rPr lang="en-US" sz="1150" b="1" dirty="0" err="1">
                <a:solidFill>
                  <a:srgbClr val="4A4A4A"/>
                </a:solidFill>
                <a:highlight>
                  <a:srgbClr val="FFFFFF"/>
                </a:highlight>
              </a:rPr>
              <a:t>farklı</a:t>
            </a:r>
            <a:r>
              <a:rPr lang="en-US" sz="1150" b="1" dirty="0">
                <a:solidFill>
                  <a:srgbClr val="4A4A4A"/>
                </a:solidFill>
                <a:highlight>
                  <a:srgbClr val="FFFFFF"/>
                </a:highlight>
              </a:rPr>
              <a:t> </a:t>
            </a:r>
            <a:r>
              <a:rPr lang="en-US" sz="1150" b="1" dirty="0" err="1">
                <a:solidFill>
                  <a:srgbClr val="4A4A4A"/>
                </a:solidFill>
                <a:highlight>
                  <a:srgbClr val="FFFFFF"/>
                </a:highlight>
              </a:rPr>
              <a:t>bilişim</a:t>
            </a:r>
            <a:r>
              <a:rPr lang="en-US" sz="1150" b="1" dirty="0">
                <a:solidFill>
                  <a:srgbClr val="4A4A4A"/>
                </a:solidFill>
                <a:highlight>
                  <a:srgbClr val="FFFFFF"/>
                </a:highlight>
              </a:rPr>
              <a:t> </a:t>
            </a:r>
            <a:r>
              <a:rPr lang="en-US" sz="1150" b="1" dirty="0" err="1">
                <a:solidFill>
                  <a:srgbClr val="4A4A4A"/>
                </a:solidFill>
                <a:highlight>
                  <a:srgbClr val="FFFFFF"/>
                </a:highlight>
              </a:rPr>
              <a:t>hizmetlerini</a:t>
            </a:r>
            <a:r>
              <a:rPr lang="en-US" sz="1150" b="1" dirty="0">
                <a:solidFill>
                  <a:srgbClr val="4A4A4A"/>
                </a:solidFill>
                <a:highlight>
                  <a:srgbClr val="FFFFFF"/>
                </a:highlight>
              </a:rPr>
              <a:t> </a:t>
            </a:r>
            <a:r>
              <a:rPr lang="en-US" sz="1150" b="1" dirty="0" err="1">
                <a:solidFill>
                  <a:srgbClr val="4A4A4A"/>
                </a:solidFill>
                <a:highlight>
                  <a:srgbClr val="FFFFFF"/>
                </a:highlight>
              </a:rPr>
              <a:t>bir</a:t>
            </a:r>
            <a:r>
              <a:rPr lang="en-US" sz="1150" b="1" dirty="0">
                <a:solidFill>
                  <a:srgbClr val="4A4A4A"/>
                </a:solidFill>
                <a:highlight>
                  <a:srgbClr val="FFFFFF"/>
                </a:highlight>
              </a:rPr>
              <a:t> </a:t>
            </a:r>
            <a:r>
              <a:rPr lang="en-US" sz="1150" b="1" dirty="0" err="1">
                <a:solidFill>
                  <a:srgbClr val="4A4A4A"/>
                </a:solidFill>
                <a:highlight>
                  <a:srgbClr val="FFFFFF"/>
                </a:highlight>
              </a:rPr>
              <a:t>arada</a:t>
            </a:r>
            <a:r>
              <a:rPr lang="en-US" sz="1150" b="1" dirty="0">
                <a:solidFill>
                  <a:srgbClr val="4A4A4A"/>
                </a:solidFill>
                <a:highlight>
                  <a:srgbClr val="FFFFFF"/>
                </a:highlight>
              </a:rPr>
              <a:t> </a:t>
            </a:r>
            <a:r>
              <a:rPr lang="en-US" sz="1150" b="1" dirty="0" err="1">
                <a:solidFill>
                  <a:srgbClr val="4A4A4A"/>
                </a:solidFill>
                <a:highlight>
                  <a:srgbClr val="FFFFFF"/>
                </a:highlight>
              </a:rPr>
              <a:t>içinde</a:t>
            </a:r>
            <a:r>
              <a:rPr lang="en-US" sz="1150" b="1" dirty="0">
                <a:solidFill>
                  <a:srgbClr val="4A4A4A"/>
                </a:solidFill>
                <a:highlight>
                  <a:srgbClr val="FFFFFF"/>
                </a:highlight>
              </a:rPr>
              <a:t> </a:t>
            </a:r>
            <a:r>
              <a:rPr lang="en-US" sz="1150" b="1" dirty="0" err="1">
                <a:solidFill>
                  <a:srgbClr val="4A4A4A"/>
                </a:solidFill>
                <a:highlight>
                  <a:srgbClr val="FFFFFF"/>
                </a:highlight>
              </a:rPr>
              <a:t>bulunduran</a:t>
            </a:r>
            <a:r>
              <a:rPr lang="en-US" sz="1150" b="1" dirty="0">
                <a:solidFill>
                  <a:srgbClr val="4A4A4A"/>
                </a:solidFill>
                <a:highlight>
                  <a:srgbClr val="FFFFFF"/>
                </a:highlight>
              </a:rPr>
              <a:t> </a:t>
            </a:r>
            <a:r>
              <a:rPr lang="en-US" sz="1150" b="1" dirty="0" err="1">
                <a:solidFill>
                  <a:srgbClr val="4A4A4A"/>
                </a:solidFill>
                <a:highlight>
                  <a:srgbClr val="FFFFFF"/>
                </a:highlight>
              </a:rPr>
              <a:t>ürünümüzden</a:t>
            </a:r>
            <a:r>
              <a:rPr lang="en-US" sz="1150" b="1" dirty="0">
                <a:solidFill>
                  <a:srgbClr val="4A4A4A"/>
                </a:solidFill>
                <a:highlight>
                  <a:srgbClr val="FFFFFF"/>
                </a:highlight>
              </a:rPr>
              <a:t> </a:t>
            </a:r>
            <a:r>
              <a:rPr lang="en-US" sz="1150" b="1" dirty="0" err="1">
                <a:solidFill>
                  <a:srgbClr val="4A4A4A"/>
                </a:solidFill>
                <a:highlight>
                  <a:srgbClr val="FFFFFF"/>
                </a:highlight>
              </a:rPr>
              <a:t>bahsedeceğim</a:t>
            </a:r>
            <a:r>
              <a:rPr lang="en-US" sz="1150" b="1" dirty="0">
                <a:solidFill>
                  <a:srgbClr val="4A4A4A"/>
                </a:solidFill>
                <a:highlight>
                  <a:srgbClr val="FFFFFF"/>
                </a:highlight>
              </a:rPr>
              <a:t>. </a:t>
            </a:r>
            <a:endParaRPr sz="1150" b="1" dirty="0">
              <a:solidFill>
                <a:srgbClr val="4A4A4A"/>
              </a:solidFill>
              <a:highlight>
                <a:srgbClr val="FFFFFF"/>
              </a:highlight>
            </a:endParaRPr>
          </a:p>
          <a:p>
            <a:pPr marL="0" lvl="0" indent="0" algn="just" rtl="0">
              <a:lnSpc>
                <a:spcPct val="115000"/>
              </a:lnSpc>
              <a:spcBef>
                <a:spcPts val="1200"/>
              </a:spcBef>
              <a:spcAft>
                <a:spcPts val="1200"/>
              </a:spcAft>
              <a:buClr>
                <a:schemeClr val="dk1"/>
              </a:buClr>
              <a:buSzPts val="1100"/>
              <a:buFont typeface="Arial"/>
              <a:buNone/>
            </a:pPr>
            <a:r>
              <a:rPr lang="en-US" sz="1150" b="1" dirty="0" err="1">
                <a:solidFill>
                  <a:srgbClr val="4A4A4A"/>
                </a:solidFill>
                <a:highlight>
                  <a:srgbClr val="FFFFFF"/>
                </a:highlight>
              </a:rPr>
              <a:t>Ürünümüzün</a:t>
            </a:r>
            <a:r>
              <a:rPr lang="en-US" sz="1150" b="1" dirty="0">
                <a:solidFill>
                  <a:srgbClr val="4A4A4A"/>
                </a:solidFill>
                <a:highlight>
                  <a:srgbClr val="FFFFFF"/>
                </a:highlight>
              </a:rPr>
              <a:t> </a:t>
            </a:r>
            <a:r>
              <a:rPr lang="en-US" sz="1150" b="1" dirty="0" err="1">
                <a:solidFill>
                  <a:srgbClr val="4A4A4A"/>
                </a:solidFill>
                <a:highlight>
                  <a:srgbClr val="FFFFFF"/>
                </a:highlight>
              </a:rPr>
              <a:t>ismi</a:t>
            </a:r>
            <a:r>
              <a:rPr lang="en-US" sz="1150" b="1" dirty="0">
                <a:solidFill>
                  <a:srgbClr val="4A4A4A"/>
                </a:solidFill>
                <a:highlight>
                  <a:srgbClr val="FFFFFF"/>
                </a:highlight>
              </a:rPr>
              <a:t> KOB-IT </a:t>
            </a:r>
            <a:r>
              <a:rPr lang="en-US" sz="1150" b="1" dirty="0" err="1">
                <a:solidFill>
                  <a:srgbClr val="4A4A4A"/>
                </a:solidFill>
                <a:highlight>
                  <a:srgbClr val="FFFFFF"/>
                </a:highlight>
              </a:rPr>
              <a:t>yani</a:t>
            </a:r>
            <a:r>
              <a:rPr lang="en-US" sz="1150" b="1" dirty="0">
                <a:solidFill>
                  <a:srgbClr val="4A4A4A"/>
                </a:solidFill>
                <a:highlight>
                  <a:srgbClr val="FFFFFF"/>
                </a:highlight>
              </a:rPr>
              <a:t> </a:t>
            </a:r>
            <a:r>
              <a:rPr lang="en-US" sz="1150" b="1" dirty="0" err="1">
                <a:solidFill>
                  <a:srgbClr val="4A4A4A"/>
                </a:solidFill>
                <a:highlight>
                  <a:srgbClr val="FFFFFF"/>
                </a:highlight>
              </a:rPr>
              <a:t>küçük</a:t>
            </a:r>
            <a:r>
              <a:rPr lang="en-US" sz="1150" b="1" dirty="0">
                <a:solidFill>
                  <a:srgbClr val="4A4A4A"/>
                </a:solidFill>
                <a:highlight>
                  <a:srgbClr val="FFFFFF"/>
                </a:highlight>
              </a:rPr>
              <a:t> </a:t>
            </a:r>
            <a:r>
              <a:rPr lang="en-US" sz="1150" b="1" dirty="0" err="1">
                <a:solidFill>
                  <a:srgbClr val="4A4A4A"/>
                </a:solidFill>
                <a:highlight>
                  <a:srgbClr val="FFFFFF"/>
                </a:highlight>
              </a:rPr>
              <a:t>ve</a:t>
            </a:r>
            <a:r>
              <a:rPr lang="en-US" sz="1150" b="1" dirty="0">
                <a:solidFill>
                  <a:srgbClr val="4A4A4A"/>
                </a:solidFill>
                <a:highlight>
                  <a:srgbClr val="FFFFFF"/>
                </a:highlight>
              </a:rPr>
              <a:t> </a:t>
            </a:r>
            <a:r>
              <a:rPr lang="en-US" sz="1150" b="1" dirty="0" err="1">
                <a:solidFill>
                  <a:srgbClr val="4A4A4A"/>
                </a:solidFill>
                <a:highlight>
                  <a:srgbClr val="FFFFFF"/>
                </a:highlight>
              </a:rPr>
              <a:t>orta</a:t>
            </a:r>
            <a:r>
              <a:rPr lang="en-US" sz="1150" b="1" dirty="0">
                <a:solidFill>
                  <a:srgbClr val="4A4A4A"/>
                </a:solidFill>
                <a:highlight>
                  <a:srgbClr val="FFFFFF"/>
                </a:highlight>
              </a:rPr>
              <a:t> </a:t>
            </a:r>
            <a:r>
              <a:rPr lang="en-US" sz="1150" b="1" dirty="0" err="1">
                <a:solidFill>
                  <a:srgbClr val="4A4A4A"/>
                </a:solidFill>
                <a:highlight>
                  <a:srgbClr val="FFFFFF"/>
                </a:highlight>
              </a:rPr>
              <a:t>büyüklükteki</a:t>
            </a:r>
            <a:r>
              <a:rPr lang="en-US" sz="1150" b="1" dirty="0">
                <a:solidFill>
                  <a:srgbClr val="4A4A4A"/>
                </a:solidFill>
                <a:highlight>
                  <a:srgbClr val="FFFFFF"/>
                </a:highlight>
              </a:rPr>
              <a:t> </a:t>
            </a:r>
            <a:r>
              <a:rPr lang="en-US" sz="1150" b="1" dirty="0" err="1">
                <a:solidFill>
                  <a:srgbClr val="4A4A4A"/>
                </a:solidFill>
                <a:highlight>
                  <a:srgbClr val="FFFFFF"/>
                </a:highlight>
              </a:rPr>
              <a:t>işletmeler</a:t>
            </a:r>
            <a:r>
              <a:rPr lang="en-US" sz="1150" b="1" dirty="0">
                <a:solidFill>
                  <a:srgbClr val="4A4A4A"/>
                </a:solidFill>
                <a:highlight>
                  <a:srgbClr val="FFFFFF"/>
                </a:highlight>
              </a:rPr>
              <a:t> </a:t>
            </a:r>
            <a:r>
              <a:rPr lang="en-US" sz="1150" b="1" dirty="0" err="1">
                <a:solidFill>
                  <a:srgbClr val="4A4A4A"/>
                </a:solidFill>
                <a:highlight>
                  <a:srgbClr val="FFFFFF"/>
                </a:highlight>
              </a:rPr>
              <a:t>için</a:t>
            </a:r>
            <a:r>
              <a:rPr lang="en-US" sz="1150" b="1" dirty="0">
                <a:solidFill>
                  <a:srgbClr val="4A4A4A"/>
                </a:solidFill>
                <a:highlight>
                  <a:srgbClr val="FFFFFF"/>
                </a:highlight>
              </a:rPr>
              <a:t> </a:t>
            </a:r>
            <a:r>
              <a:rPr lang="en-US" sz="1150" b="1" dirty="0" err="1">
                <a:solidFill>
                  <a:srgbClr val="4A4A4A"/>
                </a:solidFill>
                <a:highlight>
                  <a:srgbClr val="FFFFFF"/>
                </a:highlight>
              </a:rPr>
              <a:t>bütünleşik</a:t>
            </a:r>
            <a:r>
              <a:rPr lang="en-US" sz="1150" b="1" dirty="0">
                <a:solidFill>
                  <a:srgbClr val="4A4A4A"/>
                </a:solidFill>
                <a:highlight>
                  <a:srgbClr val="FFFFFF"/>
                </a:highlight>
              </a:rPr>
              <a:t> IT </a:t>
            </a:r>
            <a:r>
              <a:rPr lang="en-US" sz="1150" b="1" dirty="0" err="1">
                <a:solidFill>
                  <a:srgbClr val="4A4A4A"/>
                </a:solidFill>
                <a:highlight>
                  <a:srgbClr val="FFFFFF"/>
                </a:highlight>
              </a:rPr>
              <a:t>sistemi</a:t>
            </a:r>
            <a:r>
              <a:rPr lang="en-US" sz="1150" b="1" dirty="0">
                <a:solidFill>
                  <a:srgbClr val="4A4A4A"/>
                </a:solidFill>
                <a:highlight>
                  <a:srgbClr val="FFFFFF"/>
                </a:highlight>
              </a:rPr>
              <a:t>. </a:t>
            </a:r>
            <a:endParaRPr sz="1150" b="1" dirty="0">
              <a:solidFill>
                <a:srgbClr val="4A4A4A"/>
              </a:solidFill>
              <a:highlight>
                <a:schemeClr val="lt1"/>
              </a:highlight>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50" b="1" i="1" dirty="0" err="1">
                <a:solidFill>
                  <a:srgbClr val="0000FF"/>
                </a:solidFill>
                <a:highlight>
                  <a:schemeClr val="lt1"/>
                </a:highlight>
              </a:rPr>
              <a:t>Benzer</a:t>
            </a:r>
            <a:r>
              <a:rPr lang="en-US" sz="1150" b="1" i="1" dirty="0">
                <a:solidFill>
                  <a:srgbClr val="0000FF"/>
                </a:solidFill>
                <a:highlight>
                  <a:schemeClr val="lt1"/>
                </a:highlight>
              </a:rPr>
              <a:t> </a:t>
            </a:r>
            <a:r>
              <a:rPr lang="en-US" sz="1150" b="1" i="1" dirty="0" err="1">
                <a:solidFill>
                  <a:srgbClr val="0000FF"/>
                </a:solidFill>
                <a:highlight>
                  <a:schemeClr val="lt1"/>
                </a:highlight>
              </a:rPr>
              <a:t>hizmetleri</a:t>
            </a:r>
            <a:r>
              <a:rPr lang="en-US" sz="1150" b="1" i="1" dirty="0">
                <a:solidFill>
                  <a:srgbClr val="0000FF"/>
                </a:solidFill>
                <a:highlight>
                  <a:schemeClr val="lt1"/>
                </a:highlight>
              </a:rPr>
              <a:t> </a:t>
            </a:r>
            <a:r>
              <a:rPr lang="en-US" sz="1150" b="1" i="1" dirty="0" err="1">
                <a:solidFill>
                  <a:srgbClr val="0000FF"/>
                </a:solidFill>
                <a:highlight>
                  <a:schemeClr val="lt1"/>
                </a:highlight>
              </a:rPr>
              <a:t>mevcutta</a:t>
            </a:r>
            <a:r>
              <a:rPr lang="en-US" sz="1150" b="1" i="1" dirty="0">
                <a:solidFill>
                  <a:srgbClr val="0000FF"/>
                </a:solidFill>
                <a:highlight>
                  <a:schemeClr val="lt1"/>
                </a:highlight>
              </a:rPr>
              <a:t> </a:t>
            </a:r>
            <a:r>
              <a:rPr lang="en-US" sz="1150" b="1" i="1" dirty="0" err="1">
                <a:solidFill>
                  <a:srgbClr val="0000FF"/>
                </a:solidFill>
                <a:highlight>
                  <a:schemeClr val="lt1"/>
                </a:highlight>
              </a:rPr>
              <a:t>veren</a:t>
            </a:r>
            <a:r>
              <a:rPr lang="en-US" sz="1150" b="1" i="1" dirty="0">
                <a:solidFill>
                  <a:srgbClr val="0000FF"/>
                </a:solidFill>
                <a:highlight>
                  <a:schemeClr val="lt1"/>
                </a:highlight>
              </a:rPr>
              <a:t> </a:t>
            </a:r>
            <a:r>
              <a:rPr lang="en-US" sz="1150" b="1" i="1" dirty="0" err="1">
                <a:solidFill>
                  <a:srgbClr val="0000FF"/>
                </a:solidFill>
                <a:highlight>
                  <a:schemeClr val="lt1"/>
                </a:highlight>
              </a:rPr>
              <a:t>firmalar</a:t>
            </a:r>
            <a:r>
              <a:rPr lang="en-US" sz="1150" b="1" i="1" dirty="0">
                <a:solidFill>
                  <a:srgbClr val="0000FF"/>
                </a:solidFill>
                <a:highlight>
                  <a:schemeClr val="lt1"/>
                </a:highlight>
              </a:rPr>
              <a:t> da var. </a:t>
            </a:r>
            <a:r>
              <a:rPr lang="en-US" sz="1150" b="1" i="1" dirty="0" err="1">
                <a:solidFill>
                  <a:srgbClr val="0000FF"/>
                </a:solidFill>
                <a:highlight>
                  <a:schemeClr val="lt1"/>
                </a:highlight>
              </a:rPr>
              <a:t>Bunların</a:t>
            </a:r>
            <a:r>
              <a:rPr lang="en-US" sz="1150" b="1" i="1" dirty="0">
                <a:solidFill>
                  <a:srgbClr val="0000FF"/>
                </a:solidFill>
                <a:highlight>
                  <a:schemeClr val="lt1"/>
                </a:highlight>
              </a:rPr>
              <a:t> </a:t>
            </a:r>
            <a:r>
              <a:rPr lang="en-US" sz="1150" b="1" i="1" dirty="0" err="1">
                <a:solidFill>
                  <a:srgbClr val="0000FF"/>
                </a:solidFill>
                <a:highlight>
                  <a:schemeClr val="lt1"/>
                </a:highlight>
              </a:rPr>
              <a:t>en</a:t>
            </a:r>
            <a:r>
              <a:rPr lang="en-US" sz="1150" b="1" i="1" dirty="0">
                <a:solidFill>
                  <a:srgbClr val="0000FF"/>
                </a:solidFill>
                <a:highlight>
                  <a:schemeClr val="lt1"/>
                </a:highlight>
              </a:rPr>
              <a:t> </a:t>
            </a:r>
            <a:r>
              <a:rPr lang="en-US" sz="1150" b="1" i="1" dirty="0" err="1">
                <a:solidFill>
                  <a:srgbClr val="0000FF"/>
                </a:solidFill>
                <a:highlight>
                  <a:schemeClr val="lt1"/>
                </a:highlight>
              </a:rPr>
              <a:t>büyüğü</a:t>
            </a:r>
            <a:r>
              <a:rPr lang="en-US" sz="1150" b="1" i="1" dirty="0">
                <a:solidFill>
                  <a:srgbClr val="0000FF"/>
                </a:solidFill>
                <a:highlight>
                  <a:schemeClr val="lt1"/>
                </a:highlight>
              </a:rPr>
              <a:t> bitrix24 </a:t>
            </a:r>
            <a:r>
              <a:rPr lang="en-US" sz="1150" b="1" i="1" dirty="0" err="1">
                <a:solidFill>
                  <a:srgbClr val="0000FF"/>
                </a:solidFill>
                <a:highlight>
                  <a:schemeClr val="lt1"/>
                </a:highlight>
              </a:rPr>
              <a:t>firması</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kurumsal</a:t>
            </a:r>
            <a:r>
              <a:rPr lang="en-US" sz="1150" b="1" i="1" dirty="0">
                <a:solidFill>
                  <a:srgbClr val="0000FF"/>
                </a:solidFill>
                <a:highlight>
                  <a:schemeClr val="lt1"/>
                </a:highlight>
              </a:rPr>
              <a:t> </a:t>
            </a:r>
            <a:r>
              <a:rPr lang="en-US" sz="1150" b="1" i="1" dirty="0" err="1">
                <a:solidFill>
                  <a:srgbClr val="0000FF"/>
                </a:solidFill>
                <a:highlight>
                  <a:schemeClr val="lt1"/>
                </a:highlight>
              </a:rPr>
              <a:t>işletmeleri</a:t>
            </a:r>
            <a:r>
              <a:rPr lang="en-US" sz="1150" b="1" i="1" dirty="0">
                <a:solidFill>
                  <a:srgbClr val="0000FF"/>
                </a:solidFill>
                <a:highlight>
                  <a:schemeClr val="lt1"/>
                </a:highlight>
              </a:rPr>
              <a:t> </a:t>
            </a:r>
            <a:r>
              <a:rPr lang="en-US" sz="1150" b="1" i="1" dirty="0" err="1">
                <a:solidFill>
                  <a:srgbClr val="0000FF"/>
                </a:solidFill>
                <a:highlight>
                  <a:schemeClr val="lt1"/>
                </a:highlight>
              </a:rPr>
              <a:t>hedefliyorlar</a:t>
            </a:r>
            <a:r>
              <a:rPr lang="en-US" sz="1150" b="1" i="1" dirty="0">
                <a:solidFill>
                  <a:srgbClr val="0000FF"/>
                </a:solidFill>
                <a:highlight>
                  <a:schemeClr val="lt1"/>
                </a:highlight>
              </a:rPr>
              <a:t>. </a:t>
            </a:r>
            <a:r>
              <a:rPr lang="en-US" sz="1150" b="1" i="1" dirty="0" err="1">
                <a:solidFill>
                  <a:srgbClr val="0000FF"/>
                </a:solidFill>
                <a:highlight>
                  <a:schemeClr val="lt1"/>
                </a:highlight>
              </a:rPr>
              <a:t>Diğer</a:t>
            </a:r>
            <a:r>
              <a:rPr lang="en-US" sz="1150" b="1" i="1" dirty="0">
                <a:solidFill>
                  <a:srgbClr val="0000FF"/>
                </a:solidFill>
                <a:highlight>
                  <a:schemeClr val="lt1"/>
                </a:highlight>
              </a:rPr>
              <a:t> </a:t>
            </a:r>
            <a:r>
              <a:rPr lang="en-US" sz="1150" b="1" i="1" dirty="0" err="1">
                <a:solidFill>
                  <a:srgbClr val="0000FF"/>
                </a:solidFill>
                <a:highlight>
                  <a:schemeClr val="lt1"/>
                </a:highlight>
              </a:rPr>
              <a:t>çözümler</a:t>
            </a:r>
            <a:r>
              <a:rPr lang="en-US" sz="1150" b="1" i="1" dirty="0">
                <a:solidFill>
                  <a:srgbClr val="0000FF"/>
                </a:solidFill>
                <a:highlight>
                  <a:schemeClr val="lt1"/>
                </a:highlight>
              </a:rPr>
              <a:t> </a:t>
            </a:r>
            <a:r>
              <a:rPr lang="en-US" sz="1150" b="1" i="1" dirty="0" err="1">
                <a:solidFill>
                  <a:srgbClr val="0000FF"/>
                </a:solidFill>
                <a:highlight>
                  <a:schemeClr val="lt1"/>
                </a:highlight>
              </a:rPr>
              <a:t>ise</a:t>
            </a:r>
            <a:r>
              <a:rPr lang="en-US" sz="1150" b="1" i="1" dirty="0">
                <a:solidFill>
                  <a:srgbClr val="0000FF"/>
                </a:solidFill>
                <a:highlight>
                  <a:schemeClr val="lt1"/>
                </a:highlight>
              </a:rPr>
              <a:t> </a:t>
            </a:r>
            <a:r>
              <a:rPr lang="en-US" sz="1150" b="1" i="1" dirty="0" err="1">
                <a:solidFill>
                  <a:srgbClr val="0000FF"/>
                </a:solidFill>
                <a:highlight>
                  <a:schemeClr val="lt1"/>
                </a:highlight>
              </a:rPr>
              <a:t>bütünleşik</a:t>
            </a:r>
            <a:r>
              <a:rPr lang="en-US" sz="1150" b="1" i="1" dirty="0">
                <a:solidFill>
                  <a:srgbClr val="0000FF"/>
                </a:solidFill>
                <a:highlight>
                  <a:schemeClr val="lt1"/>
                </a:highlight>
              </a:rPr>
              <a:t> </a:t>
            </a:r>
            <a:r>
              <a:rPr lang="en-US" sz="1150" b="1" i="1" dirty="0" err="1">
                <a:solidFill>
                  <a:srgbClr val="0000FF"/>
                </a:solidFill>
                <a:highlight>
                  <a:schemeClr val="lt1"/>
                </a:highlight>
              </a:rPr>
              <a:t>olarak</a:t>
            </a:r>
            <a:r>
              <a:rPr lang="en-US" sz="1150" b="1" i="1" dirty="0">
                <a:solidFill>
                  <a:srgbClr val="0000FF"/>
                </a:solidFill>
                <a:highlight>
                  <a:schemeClr val="lt1"/>
                </a:highlight>
              </a:rPr>
              <a:t> </a:t>
            </a:r>
            <a:r>
              <a:rPr lang="en-US" sz="1150" b="1" i="1" dirty="0" err="1">
                <a:solidFill>
                  <a:srgbClr val="0000FF"/>
                </a:solidFill>
                <a:highlight>
                  <a:schemeClr val="lt1"/>
                </a:highlight>
              </a:rPr>
              <a:t>sunulmuyor</a:t>
            </a:r>
            <a:r>
              <a:rPr lang="en-US" sz="1150" b="1" i="1" dirty="0">
                <a:solidFill>
                  <a:srgbClr val="0000FF"/>
                </a:solidFill>
                <a:highlight>
                  <a:schemeClr val="lt1"/>
                </a:highlight>
              </a:rPr>
              <a:t>. Biz </a:t>
            </a:r>
            <a:r>
              <a:rPr lang="en-US" sz="1150" b="1" i="1" dirty="0" err="1">
                <a:solidFill>
                  <a:srgbClr val="0000FF"/>
                </a:solidFill>
                <a:highlight>
                  <a:schemeClr val="lt1"/>
                </a:highlight>
              </a:rPr>
              <a:t>rakiplerimiz</a:t>
            </a:r>
            <a:r>
              <a:rPr lang="en-US" sz="1150" b="1" i="1" dirty="0">
                <a:solidFill>
                  <a:srgbClr val="0000FF"/>
                </a:solidFill>
                <a:highlight>
                  <a:schemeClr val="lt1"/>
                </a:highlight>
              </a:rPr>
              <a:t> </a:t>
            </a:r>
            <a:r>
              <a:rPr lang="en-US" sz="1150" b="1" i="1" dirty="0" err="1">
                <a:solidFill>
                  <a:srgbClr val="0000FF"/>
                </a:solidFill>
                <a:highlight>
                  <a:schemeClr val="lt1"/>
                </a:highlight>
              </a:rPr>
              <a:t>karşısında</a:t>
            </a:r>
            <a:r>
              <a:rPr lang="en-US" sz="1150" b="1" i="1" dirty="0">
                <a:solidFill>
                  <a:srgbClr val="0000FF"/>
                </a:solidFill>
                <a:highlight>
                  <a:schemeClr val="lt1"/>
                </a:highlight>
              </a:rPr>
              <a:t> </a:t>
            </a:r>
            <a:r>
              <a:rPr lang="en-US" sz="1150" b="1" i="1" dirty="0" err="1">
                <a:solidFill>
                  <a:srgbClr val="0000FF"/>
                </a:solidFill>
                <a:highlight>
                  <a:schemeClr val="lt1"/>
                </a:highlight>
              </a:rPr>
              <a:t>yazılım</a:t>
            </a:r>
            <a:r>
              <a:rPr lang="en-US" sz="1150" b="1" i="1" dirty="0">
                <a:solidFill>
                  <a:srgbClr val="0000FF"/>
                </a:solidFill>
                <a:highlight>
                  <a:schemeClr val="lt1"/>
                </a:highlight>
              </a:rPr>
              <a:t> </a:t>
            </a:r>
            <a:r>
              <a:rPr lang="en-US" sz="1150" b="1" i="1" dirty="0" err="1">
                <a:solidFill>
                  <a:srgbClr val="0000FF"/>
                </a:solidFill>
                <a:highlight>
                  <a:schemeClr val="lt1"/>
                </a:highlight>
              </a:rPr>
              <a:t>ürünlerini</a:t>
            </a:r>
            <a:r>
              <a:rPr lang="en-US" sz="1150" b="1" i="1" dirty="0">
                <a:solidFill>
                  <a:srgbClr val="0000FF"/>
                </a:solidFill>
                <a:highlight>
                  <a:schemeClr val="lt1"/>
                </a:highlight>
              </a:rPr>
              <a:t> </a:t>
            </a:r>
            <a:r>
              <a:rPr lang="en-US" sz="1150" b="1" i="1" dirty="0" err="1">
                <a:solidFill>
                  <a:srgbClr val="0000FF"/>
                </a:solidFill>
                <a:highlight>
                  <a:schemeClr val="lt1"/>
                </a:highlight>
              </a:rPr>
              <a:t>paket</a:t>
            </a:r>
            <a:r>
              <a:rPr lang="en-US" sz="1150" b="1" i="1" dirty="0">
                <a:solidFill>
                  <a:srgbClr val="0000FF"/>
                </a:solidFill>
                <a:highlight>
                  <a:schemeClr val="lt1"/>
                </a:highlight>
              </a:rPr>
              <a:t> </a:t>
            </a:r>
            <a:r>
              <a:rPr lang="en-US" sz="1150" b="1" i="1" dirty="0" err="1">
                <a:solidFill>
                  <a:srgbClr val="0000FF"/>
                </a:solidFill>
                <a:highlight>
                  <a:schemeClr val="lt1"/>
                </a:highlight>
              </a:rPr>
              <a:t>haline</a:t>
            </a:r>
            <a:r>
              <a:rPr lang="en-US" sz="1150" b="1" i="1" dirty="0">
                <a:solidFill>
                  <a:srgbClr val="0000FF"/>
                </a:solidFill>
                <a:highlight>
                  <a:schemeClr val="lt1"/>
                </a:highlight>
              </a:rPr>
              <a:t> </a:t>
            </a:r>
            <a:r>
              <a:rPr lang="en-US" sz="1150" b="1" i="1" dirty="0" err="1">
                <a:solidFill>
                  <a:srgbClr val="0000FF"/>
                </a:solidFill>
                <a:highlight>
                  <a:schemeClr val="lt1"/>
                </a:highlight>
              </a:rPr>
              <a:t>getirip</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cihaz</a:t>
            </a:r>
            <a:r>
              <a:rPr lang="en-US" sz="1150" b="1" i="1" dirty="0">
                <a:solidFill>
                  <a:srgbClr val="0000FF"/>
                </a:solidFill>
                <a:highlight>
                  <a:schemeClr val="lt1"/>
                </a:highlight>
              </a:rPr>
              <a:t> </a:t>
            </a:r>
            <a:r>
              <a:rPr lang="en-US" sz="1150" b="1" i="1" dirty="0" err="1">
                <a:solidFill>
                  <a:srgbClr val="0000FF"/>
                </a:solidFill>
                <a:highlight>
                  <a:schemeClr val="lt1"/>
                </a:highlight>
              </a:rPr>
              <a:t>üzerinden</a:t>
            </a:r>
            <a:r>
              <a:rPr lang="en-US" sz="1150" b="1" i="1" dirty="0">
                <a:solidFill>
                  <a:srgbClr val="0000FF"/>
                </a:solidFill>
                <a:highlight>
                  <a:schemeClr val="lt1"/>
                </a:highlight>
              </a:rPr>
              <a:t> </a:t>
            </a:r>
            <a:r>
              <a:rPr lang="en-US" sz="1150" b="1" i="1" dirty="0" err="1">
                <a:solidFill>
                  <a:srgbClr val="0000FF"/>
                </a:solidFill>
                <a:highlight>
                  <a:schemeClr val="lt1"/>
                </a:highlight>
              </a:rPr>
              <a:t>sunmayı</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müşterinin</a:t>
            </a:r>
            <a:r>
              <a:rPr lang="en-US" sz="1150" b="1" i="1" dirty="0">
                <a:solidFill>
                  <a:srgbClr val="0000FF"/>
                </a:solidFill>
                <a:highlight>
                  <a:schemeClr val="lt1"/>
                </a:highlight>
              </a:rPr>
              <a:t> </a:t>
            </a:r>
            <a:r>
              <a:rPr lang="en-US" sz="1150" b="1" i="1" dirty="0" err="1">
                <a:solidFill>
                  <a:srgbClr val="0000FF"/>
                </a:solidFill>
                <a:highlight>
                  <a:schemeClr val="lt1"/>
                </a:highlight>
              </a:rPr>
              <a:t>yerel</a:t>
            </a:r>
            <a:r>
              <a:rPr lang="en-US" sz="1150" b="1" i="1" dirty="0">
                <a:solidFill>
                  <a:srgbClr val="0000FF"/>
                </a:solidFill>
                <a:highlight>
                  <a:schemeClr val="lt1"/>
                </a:highlight>
              </a:rPr>
              <a:t> </a:t>
            </a:r>
            <a:r>
              <a:rPr lang="en-US" sz="1150" b="1" i="1" dirty="0" err="1">
                <a:solidFill>
                  <a:srgbClr val="0000FF"/>
                </a:solidFill>
                <a:highlight>
                  <a:schemeClr val="lt1"/>
                </a:highlight>
              </a:rPr>
              <a:t>kaynaklarını</a:t>
            </a:r>
            <a:r>
              <a:rPr lang="en-US" sz="1150" b="1" i="1" dirty="0">
                <a:solidFill>
                  <a:srgbClr val="0000FF"/>
                </a:solidFill>
                <a:highlight>
                  <a:schemeClr val="lt1"/>
                </a:highlight>
              </a:rPr>
              <a:t> </a:t>
            </a:r>
            <a:r>
              <a:rPr lang="en-US" sz="1150" b="1" i="1" dirty="0" err="1">
                <a:solidFill>
                  <a:srgbClr val="0000FF"/>
                </a:solidFill>
                <a:highlight>
                  <a:schemeClr val="lt1"/>
                </a:highlight>
              </a:rPr>
              <a:t>kullanarak</a:t>
            </a:r>
            <a:r>
              <a:rPr lang="en-US" sz="1150" b="1" i="1" dirty="0">
                <a:solidFill>
                  <a:srgbClr val="0000FF"/>
                </a:solidFill>
                <a:highlight>
                  <a:schemeClr val="lt1"/>
                </a:highlight>
              </a:rPr>
              <a:t> bu </a:t>
            </a:r>
            <a:r>
              <a:rPr lang="en-US" sz="1150" b="1" i="1" dirty="0" err="1">
                <a:solidFill>
                  <a:srgbClr val="0000FF"/>
                </a:solidFill>
                <a:highlight>
                  <a:schemeClr val="lt1"/>
                </a:highlight>
              </a:rPr>
              <a:t>cihazı</a:t>
            </a:r>
            <a:r>
              <a:rPr lang="en-US" sz="1150" b="1" i="1" dirty="0">
                <a:solidFill>
                  <a:srgbClr val="0000FF"/>
                </a:solidFill>
                <a:highlight>
                  <a:schemeClr val="lt1"/>
                </a:highlight>
              </a:rPr>
              <a:t> </a:t>
            </a:r>
            <a:r>
              <a:rPr lang="en-US" sz="1150" b="1" i="1" dirty="0" err="1">
                <a:solidFill>
                  <a:srgbClr val="0000FF"/>
                </a:solidFill>
                <a:highlight>
                  <a:schemeClr val="lt1"/>
                </a:highlight>
              </a:rPr>
              <a:t>işletmeyi</a:t>
            </a:r>
            <a:r>
              <a:rPr lang="en-US" sz="1150" b="1" i="1" dirty="0">
                <a:solidFill>
                  <a:srgbClr val="0000FF"/>
                </a:solidFill>
                <a:highlight>
                  <a:schemeClr val="lt1"/>
                </a:highlight>
              </a:rPr>
              <a:t> </a:t>
            </a:r>
            <a:r>
              <a:rPr lang="en-US" sz="1150" b="1" i="1" dirty="0" err="1">
                <a:solidFill>
                  <a:srgbClr val="0000FF"/>
                </a:solidFill>
                <a:highlight>
                  <a:schemeClr val="lt1"/>
                </a:highlight>
              </a:rPr>
              <a:t>düşündük</a:t>
            </a:r>
            <a:r>
              <a:rPr lang="en-US" sz="1150" b="1" i="1" dirty="0">
                <a:solidFill>
                  <a:srgbClr val="0000FF"/>
                </a:solidFill>
                <a:highlight>
                  <a:schemeClr val="lt1"/>
                </a:highlight>
              </a:rPr>
              <a:t>. </a:t>
            </a:r>
            <a:r>
              <a:rPr lang="en-US" sz="1150" b="1" i="1" dirty="0" err="1">
                <a:solidFill>
                  <a:srgbClr val="0000FF"/>
                </a:solidFill>
                <a:highlight>
                  <a:schemeClr val="lt1"/>
                </a:highlight>
              </a:rPr>
              <a:t>Uygulama</a:t>
            </a:r>
            <a:r>
              <a:rPr lang="en-US" sz="1150" b="1" i="1" dirty="0">
                <a:solidFill>
                  <a:srgbClr val="0000FF"/>
                </a:solidFill>
                <a:highlight>
                  <a:schemeClr val="lt1"/>
                </a:highlight>
              </a:rPr>
              <a:t> </a:t>
            </a:r>
            <a:r>
              <a:rPr lang="en-US" sz="1150" b="1" i="1" dirty="0" err="1">
                <a:solidFill>
                  <a:srgbClr val="0000FF"/>
                </a:solidFill>
                <a:highlight>
                  <a:schemeClr val="lt1"/>
                </a:highlight>
              </a:rPr>
              <a:t>marketi</a:t>
            </a:r>
            <a:r>
              <a:rPr lang="en-US" sz="1150" b="1" i="1" dirty="0">
                <a:solidFill>
                  <a:srgbClr val="0000FF"/>
                </a:solidFill>
                <a:highlight>
                  <a:schemeClr val="lt1"/>
                </a:highlight>
              </a:rPr>
              <a:t> </a:t>
            </a:r>
            <a:r>
              <a:rPr lang="en-US" sz="1150" b="1" i="1" dirty="0" err="1">
                <a:solidFill>
                  <a:srgbClr val="0000FF"/>
                </a:solidFill>
                <a:highlight>
                  <a:schemeClr val="lt1"/>
                </a:highlight>
              </a:rPr>
              <a:t>üzerinden</a:t>
            </a:r>
            <a:r>
              <a:rPr lang="en-US" sz="1150" b="1" i="1" dirty="0">
                <a:solidFill>
                  <a:srgbClr val="0000FF"/>
                </a:solidFill>
                <a:highlight>
                  <a:schemeClr val="lt1"/>
                </a:highlight>
              </a:rPr>
              <a:t> </a:t>
            </a:r>
            <a:r>
              <a:rPr lang="en-US" sz="1150" b="1" i="1" dirty="0" err="1">
                <a:solidFill>
                  <a:srgbClr val="0000FF"/>
                </a:solidFill>
                <a:highlight>
                  <a:schemeClr val="lt1"/>
                </a:highlight>
              </a:rPr>
              <a:t>ücretsiz</a:t>
            </a:r>
            <a:r>
              <a:rPr lang="en-US" sz="1150" b="1" i="1" dirty="0">
                <a:solidFill>
                  <a:srgbClr val="0000FF"/>
                </a:solidFill>
                <a:highlight>
                  <a:schemeClr val="lt1"/>
                </a:highlight>
              </a:rPr>
              <a:t> </a:t>
            </a:r>
            <a:r>
              <a:rPr lang="en-US" sz="1150" b="1" i="1" dirty="0" err="1">
                <a:solidFill>
                  <a:srgbClr val="0000FF"/>
                </a:solidFill>
                <a:highlight>
                  <a:schemeClr val="lt1"/>
                </a:highlight>
              </a:rPr>
              <a:t>veya</a:t>
            </a:r>
            <a:r>
              <a:rPr lang="en-US" sz="1150" b="1" i="1" dirty="0">
                <a:solidFill>
                  <a:srgbClr val="0000FF"/>
                </a:solidFill>
                <a:highlight>
                  <a:schemeClr val="lt1"/>
                </a:highlight>
              </a:rPr>
              <a:t> </a:t>
            </a:r>
            <a:r>
              <a:rPr lang="en-US" sz="1150" b="1" i="1" dirty="0" err="1">
                <a:solidFill>
                  <a:srgbClr val="0000FF"/>
                </a:solidFill>
                <a:highlight>
                  <a:schemeClr val="lt1"/>
                </a:highlight>
              </a:rPr>
              <a:t>düşük</a:t>
            </a:r>
            <a:r>
              <a:rPr lang="en-US" sz="1150" b="1" i="1" dirty="0">
                <a:solidFill>
                  <a:srgbClr val="0000FF"/>
                </a:solidFill>
                <a:highlight>
                  <a:schemeClr val="lt1"/>
                </a:highlight>
              </a:rPr>
              <a:t> </a:t>
            </a:r>
            <a:r>
              <a:rPr lang="en-US" sz="1150" b="1" i="1" dirty="0" err="1">
                <a:solidFill>
                  <a:srgbClr val="0000FF"/>
                </a:solidFill>
                <a:highlight>
                  <a:schemeClr val="lt1"/>
                </a:highlight>
              </a:rPr>
              <a:t>ücretli</a:t>
            </a:r>
            <a:r>
              <a:rPr lang="en-US" sz="1150" b="1" i="1" dirty="0">
                <a:solidFill>
                  <a:srgbClr val="0000FF"/>
                </a:solidFill>
                <a:highlight>
                  <a:schemeClr val="lt1"/>
                </a:highlight>
              </a:rPr>
              <a:t> </a:t>
            </a:r>
            <a:r>
              <a:rPr lang="en-US" sz="1150" b="1" i="1" dirty="0" err="1">
                <a:solidFill>
                  <a:srgbClr val="0000FF"/>
                </a:solidFill>
                <a:highlight>
                  <a:schemeClr val="lt1"/>
                </a:highlight>
              </a:rPr>
              <a:t>sektörel</a:t>
            </a:r>
            <a:r>
              <a:rPr lang="en-US" sz="1150" b="1" i="1" dirty="0">
                <a:solidFill>
                  <a:srgbClr val="0000FF"/>
                </a:solidFill>
                <a:highlight>
                  <a:schemeClr val="lt1"/>
                </a:highlight>
              </a:rPr>
              <a:t> </a:t>
            </a:r>
            <a:r>
              <a:rPr lang="en-US" sz="1150" b="1" i="1" dirty="0" err="1">
                <a:solidFill>
                  <a:srgbClr val="0000FF"/>
                </a:solidFill>
                <a:highlight>
                  <a:schemeClr val="lt1"/>
                </a:highlight>
              </a:rPr>
              <a:t>uygulamalar</a:t>
            </a:r>
            <a:r>
              <a:rPr lang="en-US" sz="1150" b="1" i="1" dirty="0">
                <a:solidFill>
                  <a:srgbClr val="0000FF"/>
                </a:solidFill>
                <a:highlight>
                  <a:schemeClr val="lt1"/>
                </a:highlight>
              </a:rPr>
              <a:t> </a:t>
            </a:r>
            <a:r>
              <a:rPr lang="en-US" sz="1150" b="1" i="1" dirty="0" err="1">
                <a:solidFill>
                  <a:srgbClr val="0000FF"/>
                </a:solidFill>
                <a:highlight>
                  <a:schemeClr val="lt1"/>
                </a:highlight>
              </a:rPr>
              <a:t>sunarak</a:t>
            </a:r>
            <a:r>
              <a:rPr lang="en-US" sz="1150" b="1" i="1" dirty="0">
                <a:solidFill>
                  <a:srgbClr val="0000FF"/>
                </a:solidFill>
                <a:highlight>
                  <a:schemeClr val="lt1"/>
                </a:highlight>
              </a:rPr>
              <a:t> </a:t>
            </a:r>
            <a:r>
              <a:rPr lang="en-US" sz="1150" b="1" i="1" dirty="0" err="1">
                <a:solidFill>
                  <a:srgbClr val="0000FF"/>
                </a:solidFill>
                <a:highlight>
                  <a:schemeClr val="lt1"/>
                </a:highlight>
              </a:rPr>
              <a:t>zamanla</a:t>
            </a:r>
            <a:r>
              <a:rPr lang="en-US" sz="1150" b="1" i="1" dirty="0">
                <a:solidFill>
                  <a:srgbClr val="0000FF"/>
                </a:solidFill>
                <a:highlight>
                  <a:schemeClr val="lt1"/>
                </a:highlight>
              </a:rPr>
              <a:t> </a:t>
            </a:r>
            <a:r>
              <a:rPr lang="en-US" sz="1150" b="1" i="1" dirty="0" err="1">
                <a:solidFill>
                  <a:srgbClr val="0000FF"/>
                </a:solidFill>
                <a:highlight>
                  <a:schemeClr val="lt1"/>
                </a:highlight>
              </a:rPr>
              <a:t>gelişmiş</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büyük</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yazılım</a:t>
            </a:r>
            <a:r>
              <a:rPr lang="en-US" sz="1150" b="1" i="1" dirty="0">
                <a:solidFill>
                  <a:srgbClr val="0000FF"/>
                </a:solidFill>
                <a:highlight>
                  <a:schemeClr val="lt1"/>
                </a:highlight>
              </a:rPr>
              <a:t> </a:t>
            </a:r>
            <a:r>
              <a:rPr lang="en-US" sz="1150" b="1" i="1" dirty="0" err="1">
                <a:solidFill>
                  <a:srgbClr val="0000FF"/>
                </a:solidFill>
                <a:highlight>
                  <a:schemeClr val="lt1"/>
                </a:highlight>
              </a:rPr>
              <a:t>ekosistemini</a:t>
            </a:r>
            <a:r>
              <a:rPr lang="en-US" sz="1150" b="1" i="1" dirty="0">
                <a:solidFill>
                  <a:srgbClr val="0000FF"/>
                </a:solidFill>
                <a:highlight>
                  <a:schemeClr val="lt1"/>
                </a:highlight>
              </a:rPr>
              <a:t> </a:t>
            </a:r>
            <a:r>
              <a:rPr lang="en-US" sz="1150" b="1" i="1" dirty="0" err="1">
                <a:solidFill>
                  <a:srgbClr val="0000FF"/>
                </a:solidFill>
                <a:highlight>
                  <a:schemeClr val="lt1"/>
                </a:highlight>
              </a:rPr>
              <a:t>sağlamayı</a:t>
            </a:r>
            <a:r>
              <a:rPr lang="en-US" sz="1150" b="1" i="1" dirty="0">
                <a:solidFill>
                  <a:srgbClr val="0000FF"/>
                </a:solidFill>
                <a:highlight>
                  <a:schemeClr val="lt1"/>
                </a:highlight>
              </a:rPr>
              <a:t> </a:t>
            </a:r>
            <a:r>
              <a:rPr lang="en-US" sz="1150" b="1" i="1" dirty="0" err="1">
                <a:solidFill>
                  <a:srgbClr val="0000FF"/>
                </a:solidFill>
                <a:highlight>
                  <a:schemeClr val="lt1"/>
                </a:highlight>
              </a:rPr>
              <a:t>hedefliyoruz</a:t>
            </a:r>
            <a:r>
              <a:rPr lang="en-US" sz="1150" b="1" i="1" dirty="0">
                <a:solidFill>
                  <a:srgbClr val="0000FF"/>
                </a:solidFill>
                <a:highlight>
                  <a:schemeClr val="lt1"/>
                </a:highlight>
              </a:rPr>
              <a:t>.</a:t>
            </a:r>
            <a:endParaRPr sz="1150" b="1" i="1" dirty="0">
              <a:solidFill>
                <a:srgbClr val="0000FF"/>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US" sz="1150" b="1" i="1" dirty="0" err="1">
                <a:solidFill>
                  <a:srgbClr val="0000FF"/>
                </a:solidFill>
                <a:highlight>
                  <a:schemeClr val="lt1"/>
                </a:highlight>
              </a:rPr>
              <a:t>Uzaktan</a:t>
            </a:r>
            <a:r>
              <a:rPr lang="en-US" sz="1150" b="1" i="1" dirty="0">
                <a:solidFill>
                  <a:srgbClr val="0000FF"/>
                </a:solidFill>
                <a:highlight>
                  <a:schemeClr val="lt1"/>
                </a:highlight>
              </a:rPr>
              <a:t> IT </a:t>
            </a:r>
            <a:r>
              <a:rPr lang="en-US" sz="1150" b="1" i="1" dirty="0" err="1">
                <a:solidFill>
                  <a:srgbClr val="0000FF"/>
                </a:solidFill>
                <a:highlight>
                  <a:schemeClr val="lt1"/>
                </a:highlight>
              </a:rPr>
              <a:t>desteği</a:t>
            </a:r>
            <a:r>
              <a:rPr lang="en-US" sz="1150" b="1" i="1" dirty="0">
                <a:solidFill>
                  <a:srgbClr val="0000FF"/>
                </a:solidFill>
                <a:highlight>
                  <a:schemeClr val="lt1"/>
                </a:highlight>
              </a:rPr>
              <a:t> </a:t>
            </a:r>
            <a:r>
              <a:rPr lang="en-US" sz="1150" b="1" i="1" dirty="0" err="1">
                <a:solidFill>
                  <a:srgbClr val="0000FF"/>
                </a:solidFill>
                <a:highlight>
                  <a:schemeClr val="lt1"/>
                </a:highlight>
              </a:rPr>
              <a:t>hizmetimiz</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işletmelerin</a:t>
            </a:r>
            <a:r>
              <a:rPr lang="en-US" sz="1150" b="1" i="1" dirty="0">
                <a:solidFill>
                  <a:srgbClr val="0000FF"/>
                </a:solidFill>
                <a:highlight>
                  <a:schemeClr val="lt1"/>
                </a:highlight>
              </a:rPr>
              <a:t> IT </a:t>
            </a:r>
            <a:r>
              <a:rPr lang="en-US" sz="1150" b="1" i="1" dirty="0" err="1">
                <a:solidFill>
                  <a:srgbClr val="0000FF"/>
                </a:solidFill>
                <a:highlight>
                  <a:schemeClr val="lt1"/>
                </a:highlight>
              </a:rPr>
              <a:t>personeli</a:t>
            </a:r>
            <a:r>
              <a:rPr lang="en-US" sz="1150" b="1" i="1" dirty="0">
                <a:solidFill>
                  <a:srgbClr val="0000FF"/>
                </a:solidFill>
                <a:highlight>
                  <a:schemeClr val="lt1"/>
                </a:highlight>
              </a:rPr>
              <a:t> </a:t>
            </a:r>
            <a:r>
              <a:rPr lang="en-US" sz="1150" b="1" i="1" dirty="0" err="1">
                <a:solidFill>
                  <a:srgbClr val="0000FF"/>
                </a:solidFill>
                <a:highlight>
                  <a:schemeClr val="lt1"/>
                </a:highlight>
              </a:rPr>
              <a:t>ihtiyacına</a:t>
            </a:r>
            <a:r>
              <a:rPr lang="en-US" sz="1150" b="1" i="1" dirty="0">
                <a:solidFill>
                  <a:srgbClr val="0000FF"/>
                </a:solidFill>
                <a:highlight>
                  <a:schemeClr val="lt1"/>
                </a:highlight>
              </a:rPr>
              <a:t> </a:t>
            </a:r>
            <a:r>
              <a:rPr lang="en-US" sz="1150" b="1" i="1" dirty="0" err="1">
                <a:solidFill>
                  <a:srgbClr val="0000FF"/>
                </a:solidFill>
                <a:highlight>
                  <a:schemeClr val="lt1"/>
                </a:highlight>
              </a:rPr>
              <a:t>çözüm</a:t>
            </a:r>
            <a:r>
              <a:rPr lang="en-US" sz="1150" b="1" i="1" dirty="0">
                <a:solidFill>
                  <a:srgbClr val="0000FF"/>
                </a:solidFill>
                <a:highlight>
                  <a:schemeClr val="lt1"/>
                </a:highlight>
              </a:rPr>
              <a:t> </a:t>
            </a:r>
            <a:r>
              <a:rPr lang="en-US" sz="1150" b="1" i="1" dirty="0" err="1">
                <a:solidFill>
                  <a:srgbClr val="0000FF"/>
                </a:solidFill>
                <a:highlight>
                  <a:schemeClr val="lt1"/>
                </a:highlight>
              </a:rPr>
              <a:t>yaratarak</a:t>
            </a:r>
            <a:r>
              <a:rPr lang="en-US" sz="1150" b="1" i="1" dirty="0">
                <a:solidFill>
                  <a:srgbClr val="0000FF"/>
                </a:solidFill>
                <a:highlight>
                  <a:schemeClr val="lt1"/>
                </a:highlight>
              </a:rPr>
              <a:t> </a:t>
            </a:r>
            <a:r>
              <a:rPr lang="en-US" sz="1150" b="1" i="1" dirty="0" err="1">
                <a:solidFill>
                  <a:srgbClr val="0000FF"/>
                </a:solidFill>
                <a:highlight>
                  <a:schemeClr val="lt1"/>
                </a:highlight>
              </a:rPr>
              <a:t>farklılaşmayı</a:t>
            </a:r>
            <a:r>
              <a:rPr lang="en-US" sz="1150" b="1" i="1" dirty="0">
                <a:solidFill>
                  <a:srgbClr val="0000FF"/>
                </a:solidFill>
                <a:highlight>
                  <a:schemeClr val="lt1"/>
                </a:highlight>
              </a:rPr>
              <a:t> </a:t>
            </a:r>
            <a:r>
              <a:rPr lang="en-US" sz="1150" b="1" i="1" dirty="0" err="1">
                <a:solidFill>
                  <a:srgbClr val="0000FF"/>
                </a:solidFill>
                <a:highlight>
                  <a:schemeClr val="lt1"/>
                </a:highlight>
              </a:rPr>
              <a:t>planlıyoruz</a:t>
            </a:r>
            <a:r>
              <a:rPr lang="en-US" sz="1150" b="1" i="1" dirty="0">
                <a:solidFill>
                  <a:srgbClr val="0000FF"/>
                </a:solidFill>
                <a:highlight>
                  <a:schemeClr val="lt1"/>
                </a:highlight>
              </a:rPr>
              <a:t>.</a:t>
            </a:r>
            <a:endParaRPr sz="1150" b="1" i="1" dirty="0">
              <a:solidFill>
                <a:srgbClr val="0000FF"/>
              </a:solidFill>
              <a:highlight>
                <a:srgbClr val="FFFFFF"/>
              </a:highlight>
            </a:endParaRPr>
          </a:p>
        </p:txBody>
      </p:sp>
      <p:sp>
        <p:nvSpPr>
          <p:cNvPr id="207" name="Google Shape;2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b6199339b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r>
              <a:rPr lang="en-US" sz="1150" b="1">
                <a:solidFill>
                  <a:srgbClr val="4A4A4A"/>
                </a:solidFill>
                <a:highlight>
                  <a:srgbClr val="FFFFFF"/>
                </a:highlight>
              </a:rPr>
              <a:t>Şu ana kadar ürünün içine yerleştirilecek yazılımlar hakkında bazı kavram ispat çalışmaları gerçekleştirdik. Potansiyel müşterilerden geri bildirimler alıyoruz. Proje planımızı oluşturduk. En kısa sürede internet sitesi yayınlayabilen bir pivot ürün geliştirerek potansiyel kullanıcılarla testlere başlamayı planlıyoruz.</a:t>
            </a:r>
            <a:endParaRPr sz="1150" b="1">
              <a:solidFill>
                <a:srgbClr val="4A4A4A"/>
              </a:solidFill>
              <a:highlight>
                <a:srgbClr val="FFFFFF"/>
              </a:highlight>
            </a:endParaRPr>
          </a:p>
        </p:txBody>
      </p:sp>
      <p:sp>
        <p:nvSpPr>
          <p:cNvPr id="222" name="Google Shape;222;gb6199339bb_1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c33605b8e1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c33605b8e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US" b="1">
                <a:solidFill>
                  <a:srgbClr val="4A4A4A"/>
                </a:solidFill>
              </a:rPr>
              <a:t>Sürekli gelişmeye açık olması planlanan, ulusal ve uluslararası yeni pazar yaratma potansiyeli olan KOB-IT ürünümüzü dinlediniz. İlginiz için teşekkür ederim.</a:t>
            </a:r>
            <a:endParaRPr b="1">
              <a:solidFill>
                <a:srgbClr val="4A4A4A"/>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b6199339bb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b6199339bb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33605b8e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150" b="1">
                <a:solidFill>
                  <a:srgbClr val="4A4A4A"/>
                </a:solidFill>
                <a:highlight>
                  <a:srgbClr val="FFFFFF"/>
                </a:highlight>
              </a:rPr>
              <a:t>Ürünün gelir hedeflerini cihaz satışları, uzaktan bilgi işlem destek ücretleri, çözüm ortaklıkları ve market üzerinden ilave uygulama satışları olarak planladık.</a:t>
            </a:r>
            <a:endParaRPr sz="1150" b="1">
              <a:solidFill>
                <a:srgbClr val="4A4A4A"/>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r>
              <a:rPr lang="en-US" sz="1150" b="1">
                <a:solidFill>
                  <a:srgbClr val="4A4A4A"/>
                </a:solidFill>
                <a:highlight>
                  <a:srgbClr val="FFFFFF"/>
                </a:highlight>
              </a:rPr>
              <a:t>Satış sonrası garanti, ek hizmetler ve farklı ürün planları ile hem müşteri bağlılığını hem de yeni gelirler elde etmeyi düşünüyoruz.</a:t>
            </a:r>
            <a:endParaRPr sz="1150" b="1">
              <a:solidFill>
                <a:srgbClr val="4A4A4A"/>
              </a:solidFill>
              <a:highlight>
                <a:srgbClr val="FFFFFF"/>
              </a:highlight>
            </a:endParaRPr>
          </a:p>
          <a:p>
            <a:pPr marL="0" lvl="0" indent="0" algn="just" rtl="0">
              <a:lnSpc>
                <a:spcPct val="115000"/>
              </a:lnSpc>
              <a:spcBef>
                <a:spcPts val="1200"/>
              </a:spcBef>
              <a:spcAft>
                <a:spcPts val="1200"/>
              </a:spcAft>
              <a:buNone/>
            </a:pPr>
            <a:endParaRPr sz="1150" b="1">
              <a:solidFill>
                <a:srgbClr val="4A4A4A"/>
              </a:solidFill>
              <a:highlight>
                <a:srgbClr val="FFFFFF"/>
              </a:highlight>
            </a:endParaRPr>
          </a:p>
        </p:txBody>
      </p:sp>
      <p:sp>
        <p:nvSpPr>
          <p:cNvPr id="275" name="Google Shape;275;gc33605b8e1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b516da60d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None/>
            </a:pPr>
            <a:r>
              <a:rPr lang="en-US" sz="1150">
                <a:solidFill>
                  <a:srgbClr val="4A4A4A"/>
                </a:solidFill>
                <a:highlight>
                  <a:schemeClr val="lt1"/>
                </a:highlight>
              </a:rPr>
              <a:t>Biz de bu problemler karşısında, işletmelerin ihtiyacı olabilecek, onları kurumsal çalışmaya yöneltecek bazı hizmetleri bir cihaz içerisinde, bütünleşik olarak sunarak, çözüm yaratmaya çalıştık. Maddi ve manevi olarak küçük işletmeleri yıpratan bu süreçte onlara bu hizmetleri tek ödeme ile bir cihaz içerisinde verelim, gerektiğinde bu ve diğer konularda uzaktan destek vererek, bilişim elemanı eksiklerine de çözüm olalım dedik.</a:t>
            </a:r>
            <a:endParaRPr sz="1150">
              <a:solidFill>
                <a:srgbClr val="4A4A4A"/>
              </a:solidFill>
              <a:highlight>
                <a:srgbClr val="FFFFFF"/>
              </a:highlight>
            </a:endParaRPr>
          </a:p>
          <a:p>
            <a:pPr marL="0" lvl="0" indent="0" algn="just" rtl="0">
              <a:lnSpc>
                <a:spcPct val="115000"/>
              </a:lnSpc>
              <a:spcBef>
                <a:spcPts val="1200"/>
              </a:spcBef>
              <a:spcAft>
                <a:spcPts val="1200"/>
              </a:spcAft>
              <a:buNone/>
            </a:pPr>
            <a:r>
              <a:rPr lang="en-US" sz="1150">
                <a:solidFill>
                  <a:srgbClr val="4A4A4A"/>
                </a:solidFill>
                <a:highlight>
                  <a:srgbClr val="FFFFFF"/>
                </a:highlight>
              </a:rPr>
              <a:t>Ürün ile ilgili, yaptığımız müşteri görüşmeleri de bizi bu konuda destekler nitelikteydi.</a:t>
            </a:r>
            <a:endParaRPr sz="1150">
              <a:solidFill>
                <a:srgbClr val="4A4A4A"/>
              </a:solidFill>
              <a:highlight>
                <a:srgbClr val="FFFFFF"/>
              </a:highlight>
            </a:endParaRPr>
          </a:p>
        </p:txBody>
      </p:sp>
      <p:sp>
        <p:nvSpPr>
          <p:cNvPr id="285" name="Google Shape;285;gb516da60d1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78c4c5ded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78c4c5ded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Kazanç tahmini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b6199339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endParaRPr sz="1150" dirty="0">
              <a:solidFill>
                <a:srgbClr val="4A4A4A"/>
              </a:solidFill>
              <a:highlight>
                <a:srgbClr val="FFFFFF"/>
              </a:highlight>
            </a:endParaRPr>
          </a:p>
        </p:txBody>
      </p:sp>
      <p:sp>
        <p:nvSpPr>
          <p:cNvPr id="312" name="Google Shape;312;gb6199339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b2ab6e49fa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KOB-IT ürünümüz, tek ödeme ile ücretsiz sunulan proje yönetimi, ön-muhasebe, kurumsal web sitesi, e-posta sunucusu, depolama alanı, şirket içi anlık mesajlaşma, çevrimiçi görüntülü toplantı  gibi temel hizmetler ile birlikte hazır olarak alınabilecektir. Ayrıca müşteriler, ilerleyen zamanlarda geliştirilecek yeni uygulamaları, bir uygulama marketi üzerinden satın alabilecek ve mevcut hizmetlerine ilave edebilecektir. Böylece, yeni bir pazar oluşturmayı, artı bir değer sağlamayı ve gelirlerimizi artırmayı planlıyoruz.</a:t>
            </a:r>
            <a:endParaRPr/>
          </a:p>
        </p:txBody>
      </p:sp>
      <p:sp>
        <p:nvSpPr>
          <p:cNvPr id="319" name="Google Shape;319;gb2ab6e49fa_0_2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abf1bcfeb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US" sz="1150">
                <a:solidFill>
                  <a:srgbClr val="4A4A4A"/>
                </a:solidFill>
                <a:highlight>
                  <a:srgbClr val="FFFFFF"/>
                </a:highlight>
              </a:rPr>
              <a:t>Satış sonrası ek hizmetler ve farklı ürün planları ile hem müşteri bağlılığı hem de yeni gelirler elde edilecek.</a:t>
            </a:r>
            <a:endParaRPr sz="1150">
              <a:solidFill>
                <a:srgbClr val="4A4A4A"/>
              </a:solidFill>
              <a:highlight>
                <a:srgbClr val="FFFFFF"/>
              </a:highlight>
            </a:endParaRPr>
          </a:p>
        </p:txBody>
      </p:sp>
      <p:sp>
        <p:nvSpPr>
          <p:cNvPr id="349" name="Google Shape;349;gabf1bcfeb9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c2500e640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150" b="1">
                <a:solidFill>
                  <a:srgbClr val="4A4A4A"/>
                </a:solidFill>
                <a:highlight>
                  <a:srgbClr val="FFFFFF"/>
                </a:highlight>
              </a:rPr>
              <a:t>Ücretli bulut bilişim ürünlerinin yüksek maliyetleri ve konu hakkında uzman personel eksikliği gibi sebepler küçük işletmelerin işlerini yürütürken bu ürünlerden yararlanmasını zorlaştırmaktadır. Küçük işletmelere özel hepsi bir arada ürün hazırlayıp, kurumsal yapıyla hizmet alınacak bir alternatif olmaması da sorun yaşanma ihtimalini yükseltmektedir.</a:t>
            </a:r>
            <a:endParaRPr sz="1150" b="1">
              <a:solidFill>
                <a:srgbClr val="4A4A4A"/>
              </a:solidFill>
              <a:highlight>
                <a:srgbClr val="FFFFFF"/>
              </a:highlight>
            </a:endParaRPr>
          </a:p>
          <a:p>
            <a:pPr marL="0" lvl="0" indent="0" algn="just" rtl="0">
              <a:lnSpc>
                <a:spcPct val="115000"/>
              </a:lnSpc>
              <a:spcBef>
                <a:spcPts val="1200"/>
              </a:spcBef>
              <a:spcAft>
                <a:spcPts val="0"/>
              </a:spcAft>
              <a:buClr>
                <a:schemeClr val="dk1"/>
              </a:buClr>
              <a:buSzPts val="1100"/>
              <a:buFont typeface="Arial"/>
              <a:buNone/>
            </a:pPr>
            <a:r>
              <a:rPr lang="en-US" sz="1150" b="1">
                <a:solidFill>
                  <a:srgbClr val="4A4A4A"/>
                </a:solidFill>
                <a:highlight>
                  <a:srgbClr val="FFFFFF"/>
                </a:highlight>
              </a:rPr>
              <a:t>Mevcut durumda işletmeler bu ihtiyaçlarını, reklam ajansları, bağımsız site tasarımcıları, özellikleri kısıtlı ücretsiz yazılımlarla çözmeye çalışmaktadırlar. </a:t>
            </a:r>
            <a:endParaRPr sz="1150" b="1">
              <a:solidFill>
                <a:srgbClr val="4A4A4A"/>
              </a:solidFill>
              <a:highlight>
                <a:srgbClr val="FFFFFF"/>
              </a:highlight>
            </a:endParaRPr>
          </a:p>
          <a:p>
            <a:pPr marL="0" lvl="0" indent="0" algn="just" rtl="0">
              <a:lnSpc>
                <a:spcPct val="115000"/>
              </a:lnSpc>
              <a:spcBef>
                <a:spcPts val="1200"/>
              </a:spcBef>
              <a:spcAft>
                <a:spcPts val="1200"/>
              </a:spcAft>
              <a:buNone/>
            </a:pPr>
            <a:endParaRPr sz="1150" b="1">
              <a:solidFill>
                <a:srgbClr val="4A4A4A"/>
              </a:solidFill>
              <a:highlight>
                <a:srgbClr val="FFFFFF"/>
              </a:highlight>
            </a:endParaRPr>
          </a:p>
        </p:txBody>
      </p:sp>
      <p:sp>
        <p:nvSpPr>
          <p:cNvPr id="110" name="Google Shape;110;gc2500e640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516da60d1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
        <p:nvSpPr>
          <p:cNvPr id="356" name="Google Shape;356;gb516da60d1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b516da60d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US" sz="1150">
                <a:solidFill>
                  <a:srgbClr val="4A4A4A"/>
                </a:solidFill>
                <a:highlight>
                  <a:srgbClr val="FFFFFF"/>
                </a:highlight>
              </a:rPr>
              <a:t>Sadece bir hizmet değil, zamanla bir yazılım ekosistemi de yaratmayı istiyoruz. Bunun için, uygulama marketi oluşturarak, müşterilerin özel ihtiyaçlarına yönelik farklı uygulamalar geliştirerek, işlerini daha verimli yürütmelerini hedefliyoruz.</a:t>
            </a:r>
            <a:endParaRPr sz="1150">
              <a:solidFill>
                <a:srgbClr val="4A4A4A"/>
              </a:solidFill>
              <a:highlight>
                <a:srgbClr val="FFFFFF"/>
              </a:highlight>
            </a:endParaRPr>
          </a:p>
        </p:txBody>
      </p:sp>
      <p:sp>
        <p:nvSpPr>
          <p:cNvPr id="370" name="Google Shape;370;gb516da60d1_0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2ab6e49f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US" sz="1150" b="1">
                <a:solidFill>
                  <a:srgbClr val="4A4A4A"/>
                </a:solidFill>
                <a:highlight>
                  <a:srgbClr val="FFFFFF"/>
                </a:highlight>
              </a:rPr>
              <a:t>Biz burada kurumsal şirketler için gerekli olan bilişim hizmetlerini, bu hizmetlere ulaşmakta zorlanan KOBİ sınıfındaki işletmelere, daha önce yapılmamış biçimde bir cihaz içerisinde, tek ödeme ile ulaştırabilmeyi hedefliyoruz.</a:t>
            </a:r>
            <a:endParaRPr sz="1150" b="1">
              <a:solidFill>
                <a:srgbClr val="4A4A4A"/>
              </a:solidFill>
              <a:highlight>
                <a:srgbClr val="FFFFFF"/>
              </a:highlight>
            </a:endParaRPr>
          </a:p>
        </p:txBody>
      </p:sp>
      <p:sp>
        <p:nvSpPr>
          <p:cNvPr id="378" name="Google Shape;378;gb2ab6e49fa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b516da60d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r>
              <a:rPr lang="en-US" sz="1150" b="1" i="1" dirty="0" err="1">
                <a:solidFill>
                  <a:srgbClr val="0000FF"/>
                </a:solidFill>
                <a:highlight>
                  <a:schemeClr val="lt1"/>
                </a:highlight>
              </a:rPr>
              <a:t>Ürün</a:t>
            </a:r>
            <a:r>
              <a:rPr lang="en-US" sz="1150" b="1" i="1" dirty="0">
                <a:solidFill>
                  <a:srgbClr val="0000FF"/>
                </a:solidFill>
                <a:highlight>
                  <a:schemeClr val="lt1"/>
                </a:highlight>
              </a:rPr>
              <a:t> </a:t>
            </a:r>
            <a:r>
              <a:rPr lang="en-US" sz="1150" b="1" i="1" dirty="0" err="1">
                <a:solidFill>
                  <a:srgbClr val="0000FF"/>
                </a:solidFill>
                <a:highlight>
                  <a:schemeClr val="lt1"/>
                </a:highlight>
              </a:rPr>
              <a:t>fikri</a:t>
            </a:r>
            <a:r>
              <a:rPr lang="en-US" sz="1150" b="1" i="1" dirty="0">
                <a:solidFill>
                  <a:srgbClr val="0000FF"/>
                </a:solidFill>
                <a:highlight>
                  <a:schemeClr val="lt1"/>
                </a:highlight>
              </a:rPr>
              <a:t>, </a:t>
            </a:r>
            <a:r>
              <a:rPr lang="en-US" sz="1150" b="1" i="1" dirty="0" err="1">
                <a:solidFill>
                  <a:srgbClr val="0000FF"/>
                </a:solidFill>
                <a:highlight>
                  <a:schemeClr val="lt1"/>
                </a:highlight>
              </a:rPr>
              <a:t>bilişim</a:t>
            </a:r>
            <a:r>
              <a:rPr lang="en-US" sz="1150" b="1" i="1" dirty="0">
                <a:solidFill>
                  <a:srgbClr val="0000FF"/>
                </a:solidFill>
                <a:highlight>
                  <a:schemeClr val="lt1"/>
                </a:highlight>
              </a:rPr>
              <a:t> </a:t>
            </a:r>
            <a:r>
              <a:rPr lang="en-US" sz="1150" b="1" i="1" dirty="0" err="1">
                <a:solidFill>
                  <a:srgbClr val="0000FF"/>
                </a:solidFill>
                <a:highlight>
                  <a:schemeClr val="lt1"/>
                </a:highlight>
              </a:rPr>
              <a:t>ürünlerini</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cihaza</a:t>
            </a:r>
            <a:r>
              <a:rPr lang="en-US" sz="1150" b="1" i="1" dirty="0">
                <a:solidFill>
                  <a:srgbClr val="0000FF"/>
                </a:solidFill>
                <a:highlight>
                  <a:schemeClr val="lt1"/>
                </a:highlight>
              </a:rPr>
              <a:t> </a:t>
            </a:r>
            <a:r>
              <a:rPr lang="en-US" sz="1150" b="1" i="1" dirty="0" err="1">
                <a:solidFill>
                  <a:srgbClr val="0000FF"/>
                </a:solidFill>
                <a:highlight>
                  <a:schemeClr val="lt1"/>
                </a:highlight>
              </a:rPr>
              <a:t>yükleyerek</a:t>
            </a:r>
            <a:r>
              <a:rPr lang="en-US" sz="1150" b="1" i="1" dirty="0">
                <a:solidFill>
                  <a:srgbClr val="0000FF"/>
                </a:solidFill>
                <a:highlight>
                  <a:schemeClr val="lt1"/>
                </a:highlight>
              </a:rPr>
              <a:t>, </a:t>
            </a:r>
            <a:r>
              <a:rPr lang="en-US" sz="1150" b="1" i="1" dirty="0" err="1">
                <a:solidFill>
                  <a:srgbClr val="0000FF"/>
                </a:solidFill>
                <a:highlight>
                  <a:schemeClr val="lt1"/>
                </a:highlight>
              </a:rPr>
              <a:t>müşterinin</a:t>
            </a:r>
            <a:r>
              <a:rPr lang="en-US" sz="1150" b="1" i="1" dirty="0">
                <a:solidFill>
                  <a:srgbClr val="0000FF"/>
                </a:solidFill>
                <a:highlight>
                  <a:schemeClr val="lt1"/>
                </a:highlight>
              </a:rPr>
              <a:t> </a:t>
            </a:r>
            <a:r>
              <a:rPr lang="en-US" sz="1150" b="1" i="1" dirty="0" err="1">
                <a:solidFill>
                  <a:srgbClr val="0000FF"/>
                </a:solidFill>
                <a:highlight>
                  <a:schemeClr val="lt1"/>
                </a:highlight>
              </a:rPr>
              <a:t>yerel</a:t>
            </a:r>
            <a:r>
              <a:rPr lang="en-US" sz="1150" b="1" i="1" dirty="0">
                <a:solidFill>
                  <a:srgbClr val="0000FF"/>
                </a:solidFill>
                <a:highlight>
                  <a:schemeClr val="lt1"/>
                </a:highlight>
              </a:rPr>
              <a:t> </a:t>
            </a:r>
            <a:r>
              <a:rPr lang="en-US" sz="1150" b="1" i="1" dirty="0" err="1">
                <a:solidFill>
                  <a:srgbClr val="0000FF"/>
                </a:solidFill>
                <a:highlight>
                  <a:schemeClr val="lt1"/>
                </a:highlight>
              </a:rPr>
              <a:t>kaynaklarına</a:t>
            </a:r>
            <a:r>
              <a:rPr lang="en-US" sz="1150" b="1" i="1" dirty="0">
                <a:solidFill>
                  <a:srgbClr val="0000FF"/>
                </a:solidFill>
                <a:highlight>
                  <a:schemeClr val="lt1"/>
                </a:highlight>
              </a:rPr>
              <a:t> </a:t>
            </a:r>
            <a:r>
              <a:rPr lang="en-US" sz="1150" b="1" i="1" dirty="0" err="1">
                <a:solidFill>
                  <a:srgbClr val="0000FF"/>
                </a:solidFill>
                <a:highlight>
                  <a:schemeClr val="lt1"/>
                </a:highlight>
              </a:rPr>
              <a:t>bağlı</a:t>
            </a:r>
            <a:r>
              <a:rPr lang="en-US" sz="1150" b="1" i="1" dirty="0">
                <a:solidFill>
                  <a:srgbClr val="0000FF"/>
                </a:solidFill>
                <a:highlight>
                  <a:schemeClr val="lt1"/>
                </a:highlight>
              </a:rPr>
              <a:t> </a:t>
            </a:r>
            <a:r>
              <a:rPr lang="en-US" sz="1150" b="1" i="1" dirty="0" err="1">
                <a:solidFill>
                  <a:srgbClr val="0000FF"/>
                </a:solidFill>
                <a:highlight>
                  <a:schemeClr val="lt1"/>
                </a:highlight>
              </a:rPr>
              <a:t>çalışması</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kolay</a:t>
            </a:r>
            <a:r>
              <a:rPr lang="en-US" sz="1150" b="1" i="1" dirty="0">
                <a:solidFill>
                  <a:srgbClr val="0000FF"/>
                </a:solidFill>
                <a:highlight>
                  <a:schemeClr val="lt1"/>
                </a:highlight>
              </a:rPr>
              <a:t> </a:t>
            </a:r>
            <a:r>
              <a:rPr lang="en-US" sz="1150" b="1" i="1" dirty="0" err="1">
                <a:solidFill>
                  <a:srgbClr val="0000FF"/>
                </a:solidFill>
                <a:highlight>
                  <a:schemeClr val="lt1"/>
                </a:highlight>
              </a:rPr>
              <a:t>kullanılan</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arayüz</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başkasına</a:t>
            </a:r>
            <a:r>
              <a:rPr lang="en-US" sz="1150" b="1" i="1" dirty="0">
                <a:solidFill>
                  <a:srgbClr val="0000FF"/>
                </a:solidFill>
                <a:highlight>
                  <a:schemeClr val="lt1"/>
                </a:highlight>
              </a:rPr>
              <a:t> </a:t>
            </a:r>
            <a:r>
              <a:rPr lang="en-US" sz="1150" b="1" i="1" dirty="0" err="1">
                <a:solidFill>
                  <a:srgbClr val="0000FF"/>
                </a:solidFill>
                <a:highlight>
                  <a:schemeClr val="lt1"/>
                </a:highlight>
              </a:rPr>
              <a:t>ihtiyaç</a:t>
            </a:r>
            <a:r>
              <a:rPr lang="en-US" sz="1150" b="1" i="1" dirty="0">
                <a:solidFill>
                  <a:srgbClr val="0000FF"/>
                </a:solidFill>
                <a:highlight>
                  <a:schemeClr val="lt1"/>
                </a:highlight>
              </a:rPr>
              <a:t> </a:t>
            </a:r>
            <a:r>
              <a:rPr lang="en-US" sz="1150" b="1" i="1" dirty="0" err="1">
                <a:solidFill>
                  <a:srgbClr val="0000FF"/>
                </a:solidFill>
                <a:highlight>
                  <a:schemeClr val="lt1"/>
                </a:highlight>
              </a:rPr>
              <a:t>duymadan</a:t>
            </a:r>
            <a:r>
              <a:rPr lang="en-US" sz="1150" b="1" i="1" dirty="0">
                <a:solidFill>
                  <a:srgbClr val="0000FF"/>
                </a:solidFill>
                <a:highlight>
                  <a:schemeClr val="lt1"/>
                </a:highlight>
              </a:rPr>
              <a:t> </a:t>
            </a:r>
            <a:r>
              <a:rPr lang="en-US" sz="1150" b="1" i="1" dirty="0" err="1">
                <a:solidFill>
                  <a:srgbClr val="0000FF"/>
                </a:solidFill>
                <a:highlight>
                  <a:schemeClr val="lt1"/>
                </a:highlight>
              </a:rPr>
              <a:t>işlerin</a:t>
            </a:r>
            <a:r>
              <a:rPr lang="en-US" sz="1150" b="1" i="1" dirty="0">
                <a:solidFill>
                  <a:srgbClr val="0000FF"/>
                </a:solidFill>
                <a:highlight>
                  <a:schemeClr val="lt1"/>
                </a:highlight>
              </a:rPr>
              <a:t> </a:t>
            </a:r>
            <a:r>
              <a:rPr lang="en-US" sz="1150" b="1" i="1" dirty="0" err="1">
                <a:solidFill>
                  <a:srgbClr val="0000FF"/>
                </a:solidFill>
                <a:highlight>
                  <a:schemeClr val="lt1"/>
                </a:highlight>
              </a:rPr>
              <a:t>halledilebilmesi</a:t>
            </a:r>
            <a:r>
              <a:rPr lang="en-US" sz="1150" b="1" i="1" dirty="0">
                <a:solidFill>
                  <a:srgbClr val="0000FF"/>
                </a:solidFill>
                <a:highlight>
                  <a:schemeClr val="lt1"/>
                </a:highlight>
              </a:rPr>
              <a:t> </a:t>
            </a:r>
            <a:r>
              <a:rPr lang="en-US" sz="1150" b="1" i="1" dirty="0" err="1">
                <a:solidFill>
                  <a:srgbClr val="0000FF"/>
                </a:solidFill>
                <a:highlight>
                  <a:schemeClr val="lt1"/>
                </a:highlight>
              </a:rPr>
              <a:t>üzerinedir</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işletmeleri</a:t>
            </a:r>
            <a:r>
              <a:rPr lang="en-US" sz="1150" b="1" i="1" dirty="0">
                <a:solidFill>
                  <a:srgbClr val="0000FF"/>
                </a:solidFill>
                <a:highlight>
                  <a:schemeClr val="lt1"/>
                </a:highlight>
              </a:rPr>
              <a:t>, </a:t>
            </a:r>
            <a:r>
              <a:rPr lang="en-US" sz="1150" b="1" i="1" dirty="0" err="1">
                <a:solidFill>
                  <a:srgbClr val="0000FF"/>
                </a:solidFill>
                <a:highlight>
                  <a:schemeClr val="lt1"/>
                </a:highlight>
              </a:rPr>
              <a:t>işlerine</a:t>
            </a:r>
            <a:r>
              <a:rPr lang="en-US" sz="1150" b="1" i="1" dirty="0">
                <a:solidFill>
                  <a:srgbClr val="0000FF"/>
                </a:solidFill>
                <a:highlight>
                  <a:schemeClr val="lt1"/>
                </a:highlight>
              </a:rPr>
              <a:t> </a:t>
            </a:r>
            <a:r>
              <a:rPr lang="en-US" sz="1150" b="1" i="1" dirty="0" err="1">
                <a:solidFill>
                  <a:srgbClr val="0000FF"/>
                </a:solidFill>
                <a:highlight>
                  <a:schemeClr val="lt1"/>
                </a:highlight>
              </a:rPr>
              <a:t>özel</a:t>
            </a:r>
            <a:r>
              <a:rPr lang="en-US" sz="1150" b="1" i="1" dirty="0">
                <a:solidFill>
                  <a:srgbClr val="0000FF"/>
                </a:solidFill>
                <a:highlight>
                  <a:schemeClr val="lt1"/>
                </a:highlight>
              </a:rPr>
              <a:t> </a:t>
            </a:r>
            <a:r>
              <a:rPr lang="en-US" sz="1150" b="1" i="1" dirty="0" err="1">
                <a:solidFill>
                  <a:srgbClr val="0000FF"/>
                </a:solidFill>
                <a:highlight>
                  <a:schemeClr val="lt1"/>
                </a:highlight>
              </a:rPr>
              <a:t>uygulamaları</a:t>
            </a:r>
            <a:r>
              <a:rPr lang="en-US" sz="1150" b="1" i="1" dirty="0">
                <a:solidFill>
                  <a:srgbClr val="0000FF"/>
                </a:solidFill>
                <a:highlight>
                  <a:schemeClr val="lt1"/>
                </a:highlight>
              </a:rPr>
              <a:t> </a:t>
            </a:r>
            <a:r>
              <a:rPr lang="en-US" sz="1150" b="1" i="1" dirty="0" err="1">
                <a:solidFill>
                  <a:srgbClr val="0000FF"/>
                </a:solidFill>
                <a:highlight>
                  <a:schemeClr val="lt1"/>
                </a:highlight>
              </a:rPr>
              <a:t>edinebilecekleri</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uygulama</a:t>
            </a:r>
            <a:r>
              <a:rPr lang="en-US" sz="1150" b="1" i="1" dirty="0">
                <a:solidFill>
                  <a:srgbClr val="0000FF"/>
                </a:solidFill>
                <a:highlight>
                  <a:schemeClr val="lt1"/>
                </a:highlight>
              </a:rPr>
              <a:t> </a:t>
            </a:r>
            <a:r>
              <a:rPr lang="en-US" sz="1150" b="1" i="1" dirty="0" err="1">
                <a:solidFill>
                  <a:srgbClr val="0000FF"/>
                </a:solidFill>
                <a:highlight>
                  <a:schemeClr val="lt1"/>
                </a:highlight>
              </a:rPr>
              <a:t>marketi</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destekleyerek</a:t>
            </a:r>
            <a:r>
              <a:rPr lang="en-US" sz="1150" b="1" i="1" dirty="0">
                <a:solidFill>
                  <a:srgbClr val="0000FF"/>
                </a:solidFill>
                <a:highlight>
                  <a:schemeClr val="lt1"/>
                </a:highlight>
              </a:rPr>
              <a:t>, </a:t>
            </a:r>
            <a:r>
              <a:rPr lang="en-US" sz="1150" b="1" i="1" dirty="0" err="1">
                <a:solidFill>
                  <a:srgbClr val="0000FF"/>
                </a:solidFill>
                <a:highlight>
                  <a:schemeClr val="lt1"/>
                </a:highlight>
              </a:rPr>
              <a:t>işlerini</a:t>
            </a:r>
            <a:r>
              <a:rPr lang="en-US" sz="1150" b="1" i="1" dirty="0">
                <a:solidFill>
                  <a:srgbClr val="0000FF"/>
                </a:solidFill>
                <a:highlight>
                  <a:schemeClr val="lt1"/>
                </a:highlight>
              </a:rPr>
              <a:t> </a:t>
            </a:r>
            <a:r>
              <a:rPr lang="en-US" sz="1150" b="1" i="1" dirty="0" err="1">
                <a:solidFill>
                  <a:srgbClr val="0000FF"/>
                </a:solidFill>
                <a:highlight>
                  <a:schemeClr val="lt1"/>
                </a:highlight>
              </a:rPr>
              <a:t>kurumsal</a:t>
            </a:r>
            <a:r>
              <a:rPr lang="en-US" sz="1150" b="1" i="1" dirty="0">
                <a:solidFill>
                  <a:srgbClr val="0000FF"/>
                </a:solidFill>
                <a:highlight>
                  <a:schemeClr val="lt1"/>
                </a:highlight>
              </a:rPr>
              <a:t> </a:t>
            </a:r>
            <a:r>
              <a:rPr lang="en-US" sz="1150" b="1" i="1" dirty="0" err="1">
                <a:solidFill>
                  <a:srgbClr val="0000FF"/>
                </a:solidFill>
                <a:highlight>
                  <a:schemeClr val="lt1"/>
                </a:highlight>
              </a:rPr>
              <a:t>firmalar</a:t>
            </a:r>
            <a:r>
              <a:rPr lang="en-US" sz="1150" b="1" i="1" dirty="0">
                <a:solidFill>
                  <a:srgbClr val="0000FF"/>
                </a:solidFill>
                <a:highlight>
                  <a:schemeClr val="lt1"/>
                </a:highlight>
              </a:rPr>
              <a:t> </a:t>
            </a:r>
            <a:r>
              <a:rPr lang="en-US" sz="1150" b="1" i="1" dirty="0" err="1">
                <a:solidFill>
                  <a:srgbClr val="0000FF"/>
                </a:solidFill>
                <a:highlight>
                  <a:schemeClr val="lt1"/>
                </a:highlight>
              </a:rPr>
              <a:t>ölçeğinde</a:t>
            </a:r>
            <a:r>
              <a:rPr lang="en-US" sz="1150" b="1" i="1" dirty="0">
                <a:solidFill>
                  <a:srgbClr val="0000FF"/>
                </a:solidFill>
                <a:highlight>
                  <a:schemeClr val="lt1"/>
                </a:highlight>
              </a:rPr>
              <a:t> </a:t>
            </a:r>
            <a:r>
              <a:rPr lang="en-US" sz="1150" b="1" i="1" dirty="0" err="1">
                <a:solidFill>
                  <a:srgbClr val="0000FF"/>
                </a:solidFill>
                <a:highlight>
                  <a:schemeClr val="lt1"/>
                </a:highlight>
              </a:rPr>
              <a:t>yürütmelerini</a:t>
            </a:r>
            <a:r>
              <a:rPr lang="en-US" sz="1150" b="1" i="1" dirty="0">
                <a:solidFill>
                  <a:srgbClr val="0000FF"/>
                </a:solidFill>
                <a:highlight>
                  <a:schemeClr val="lt1"/>
                </a:highlight>
              </a:rPr>
              <a:t> </a:t>
            </a:r>
            <a:r>
              <a:rPr lang="en-US" sz="1150" b="1" i="1" dirty="0" err="1">
                <a:solidFill>
                  <a:srgbClr val="0000FF"/>
                </a:solidFill>
                <a:highlight>
                  <a:schemeClr val="lt1"/>
                </a:highlight>
              </a:rPr>
              <a:t>hedefliyoruz</a:t>
            </a:r>
            <a:r>
              <a:rPr lang="en-US" sz="1150" b="1" i="1" dirty="0">
                <a:solidFill>
                  <a:srgbClr val="0000FF"/>
                </a:solidFill>
                <a:highlight>
                  <a:schemeClr val="lt1"/>
                </a:highlight>
              </a:rPr>
              <a:t>.</a:t>
            </a:r>
            <a:endParaRPr sz="1150" b="1" i="1" dirty="0">
              <a:solidFill>
                <a:srgbClr val="0000FF"/>
              </a:solidFill>
              <a:highlight>
                <a:srgbClr val="FFFFFF"/>
              </a:highlight>
            </a:endParaRPr>
          </a:p>
        </p:txBody>
      </p:sp>
      <p:sp>
        <p:nvSpPr>
          <p:cNvPr id="122" name="Google Shape;122;gb516da60d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ab6e49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Clr>
                <a:schemeClr val="dk1"/>
              </a:buClr>
              <a:buSzPts val="1100"/>
              <a:buFont typeface="Arial"/>
              <a:buNone/>
            </a:pPr>
            <a:r>
              <a:rPr lang="en-US" sz="1150" b="1">
                <a:solidFill>
                  <a:srgbClr val="4A4A4A"/>
                </a:solidFill>
              </a:rPr>
              <a:t>Kob-IT temel olarak internet bağlantısını ve güç ihtiyacını işletmenin kaynaklarından sağlayan bir </a:t>
            </a:r>
            <a:r>
              <a:rPr lang="en-US" sz="1150" b="1" u="sng">
                <a:solidFill>
                  <a:srgbClr val="4A4A4A"/>
                </a:solidFill>
              </a:rPr>
              <a:t>cihaz</a:t>
            </a:r>
            <a:r>
              <a:rPr lang="en-US" sz="1150" b="1">
                <a:solidFill>
                  <a:srgbClr val="4A4A4A"/>
                </a:solidFill>
              </a:rPr>
              <a:t>; bu cihaza yüklenmiş ve kullanıcının hizmetine sunulan çeşitli </a:t>
            </a:r>
            <a:r>
              <a:rPr lang="en-US" sz="1150" b="1" u="sng">
                <a:solidFill>
                  <a:srgbClr val="4A4A4A"/>
                </a:solidFill>
              </a:rPr>
              <a:t>yazılımlar</a:t>
            </a:r>
            <a:r>
              <a:rPr lang="en-US" sz="1150" b="1">
                <a:solidFill>
                  <a:srgbClr val="4A4A4A"/>
                </a:solidFill>
              </a:rPr>
              <a:t>, bu hizmetlerin kolay kullanımını sağlayan bir </a:t>
            </a:r>
            <a:r>
              <a:rPr lang="en-US" sz="1150" b="1" u="sng">
                <a:solidFill>
                  <a:srgbClr val="4A4A4A"/>
                </a:solidFill>
              </a:rPr>
              <a:t>kullanıcı paneli</a:t>
            </a:r>
            <a:r>
              <a:rPr lang="en-US" sz="1150" b="1">
                <a:solidFill>
                  <a:srgbClr val="4A4A4A"/>
                </a:solidFill>
              </a:rPr>
              <a:t> ve bilgi işlem personeline uzaktan ulaşabilmek için </a:t>
            </a:r>
            <a:r>
              <a:rPr lang="en-US" sz="1150" b="1" u="sng">
                <a:solidFill>
                  <a:srgbClr val="4A4A4A"/>
                </a:solidFill>
              </a:rPr>
              <a:t>bilgi işlem destek</a:t>
            </a:r>
            <a:r>
              <a:rPr lang="en-US" sz="1150" b="1">
                <a:solidFill>
                  <a:srgbClr val="4A4A4A"/>
                </a:solidFill>
              </a:rPr>
              <a:t> modülünü içermektedir.</a:t>
            </a:r>
            <a:endParaRPr b="1"/>
          </a:p>
        </p:txBody>
      </p:sp>
      <p:sp>
        <p:nvSpPr>
          <p:cNvPr id="130" name="Google Shape;130;gb2ab6e49f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c33605b8e1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150" b="1" i="1" dirty="0" err="1">
                <a:solidFill>
                  <a:srgbClr val="0000FF"/>
                </a:solidFill>
                <a:highlight>
                  <a:schemeClr val="lt1"/>
                </a:highlight>
              </a:rPr>
              <a:t>Ürünümüzün</a:t>
            </a:r>
            <a:r>
              <a:rPr lang="en-US" sz="1150" b="1" i="1" dirty="0">
                <a:solidFill>
                  <a:srgbClr val="0000FF"/>
                </a:solidFill>
                <a:highlight>
                  <a:schemeClr val="lt1"/>
                </a:highlight>
              </a:rPr>
              <a:t> </a:t>
            </a:r>
            <a:r>
              <a:rPr lang="en-US" sz="1150" b="1" i="1" dirty="0" err="1">
                <a:solidFill>
                  <a:srgbClr val="0000FF"/>
                </a:solidFill>
                <a:highlight>
                  <a:schemeClr val="lt1"/>
                </a:highlight>
              </a:rPr>
              <a:t>öne</a:t>
            </a:r>
            <a:r>
              <a:rPr lang="en-US" sz="1150" b="1" i="1" dirty="0">
                <a:solidFill>
                  <a:srgbClr val="0000FF"/>
                </a:solidFill>
                <a:highlight>
                  <a:schemeClr val="lt1"/>
                </a:highlight>
              </a:rPr>
              <a:t> </a:t>
            </a:r>
            <a:r>
              <a:rPr lang="en-US" sz="1150" b="1" i="1" dirty="0" err="1">
                <a:solidFill>
                  <a:srgbClr val="0000FF"/>
                </a:solidFill>
                <a:highlight>
                  <a:schemeClr val="lt1"/>
                </a:highlight>
              </a:rPr>
              <a:t>çıkan</a:t>
            </a:r>
            <a:r>
              <a:rPr lang="en-US" sz="1150" b="1" i="1" dirty="0">
                <a:solidFill>
                  <a:srgbClr val="0000FF"/>
                </a:solidFill>
                <a:highlight>
                  <a:schemeClr val="lt1"/>
                </a:highlight>
              </a:rPr>
              <a:t> </a:t>
            </a:r>
            <a:r>
              <a:rPr lang="en-US" sz="1150" b="1" i="1" dirty="0" err="1">
                <a:solidFill>
                  <a:srgbClr val="0000FF"/>
                </a:solidFill>
                <a:highlight>
                  <a:schemeClr val="lt1"/>
                </a:highlight>
              </a:rPr>
              <a:t>yönü</a:t>
            </a:r>
            <a:r>
              <a:rPr lang="en-US" sz="1150" b="1" i="1" dirty="0">
                <a:solidFill>
                  <a:srgbClr val="0000FF"/>
                </a:solidFill>
                <a:highlight>
                  <a:schemeClr val="lt1"/>
                </a:highlight>
              </a:rPr>
              <a:t> </a:t>
            </a:r>
            <a:r>
              <a:rPr lang="en-US" sz="1150" b="1" i="1" dirty="0" err="1">
                <a:solidFill>
                  <a:srgbClr val="0000FF"/>
                </a:solidFill>
                <a:highlight>
                  <a:schemeClr val="lt1"/>
                </a:highlight>
              </a:rPr>
              <a:t>birçok</a:t>
            </a:r>
            <a:r>
              <a:rPr lang="en-US" sz="1150" b="1" i="1" dirty="0">
                <a:solidFill>
                  <a:srgbClr val="0000FF"/>
                </a:solidFill>
                <a:highlight>
                  <a:schemeClr val="lt1"/>
                </a:highlight>
              </a:rPr>
              <a:t> </a:t>
            </a:r>
            <a:r>
              <a:rPr lang="en-US" sz="1150" b="1" i="1" dirty="0" err="1">
                <a:solidFill>
                  <a:srgbClr val="0000FF"/>
                </a:solidFill>
                <a:highlight>
                  <a:schemeClr val="lt1"/>
                </a:highlight>
              </a:rPr>
              <a:t>uygulamanın</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arada</a:t>
            </a:r>
            <a:r>
              <a:rPr lang="en-US" sz="1150" b="1" i="1" dirty="0">
                <a:solidFill>
                  <a:srgbClr val="0000FF"/>
                </a:solidFill>
                <a:highlight>
                  <a:schemeClr val="lt1"/>
                </a:highlight>
              </a:rPr>
              <a:t> </a:t>
            </a:r>
            <a:r>
              <a:rPr lang="en-US" sz="1150" b="1" i="1" dirty="0" err="1">
                <a:solidFill>
                  <a:srgbClr val="0000FF"/>
                </a:solidFill>
                <a:highlight>
                  <a:schemeClr val="lt1"/>
                </a:highlight>
              </a:rPr>
              <a:t>olması</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kolay</a:t>
            </a:r>
            <a:r>
              <a:rPr lang="en-US" sz="1150" b="1" i="1" dirty="0">
                <a:solidFill>
                  <a:srgbClr val="0000FF"/>
                </a:solidFill>
                <a:highlight>
                  <a:schemeClr val="lt1"/>
                </a:highlight>
              </a:rPr>
              <a:t> </a:t>
            </a:r>
            <a:r>
              <a:rPr lang="en-US" sz="1150" b="1" i="1" dirty="0" err="1">
                <a:solidFill>
                  <a:srgbClr val="0000FF"/>
                </a:solidFill>
                <a:highlight>
                  <a:schemeClr val="lt1"/>
                </a:highlight>
              </a:rPr>
              <a:t>kullanılan</a:t>
            </a:r>
            <a:r>
              <a:rPr lang="en-US" sz="1150" b="1" i="1" dirty="0">
                <a:solidFill>
                  <a:srgbClr val="0000FF"/>
                </a:solidFill>
                <a:highlight>
                  <a:schemeClr val="lt1"/>
                </a:highlight>
              </a:rPr>
              <a:t> </a:t>
            </a:r>
            <a:r>
              <a:rPr lang="en-US" sz="1150" b="1" i="1" dirty="0" err="1">
                <a:solidFill>
                  <a:srgbClr val="0000FF"/>
                </a:solidFill>
                <a:highlight>
                  <a:schemeClr val="lt1"/>
                </a:highlight>
              </a:rPr>
              <a:t>arayüz</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çalışmasıdır</a:t>
            </a:r>
            <a:r>
              <a:rPr lang="en-US" sz="1150" b="1" i="1" dirty="0">
                <a:solidFill>
                  <a:srgbClr val="0000FF"/>
                </a:solidFill>
                <a:highlight>
                  <a:schemeClr val="lt1"/>
                </a:highlight>
              </a:rPr>
              <a:t>. Bu </a:t>
            </a:r>
            <a:r>
              <a:rPr lang="en-US" sz="1150" b="1" i="1" dirty="0" err="1">
                <a:solidFill>
                  <a:srgbClr val="0000FF"/>
                </a:solidFill>
                <a:highlight>
                  <a:schemeClr val="lt1"/>
                </a:highlight>
              </a:rPr>
              <a:t>arayüz</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müşteri</a:t>
            </a:r>
            <a:r>
              <a:rPr lang="en-US" sz="1150" b="1" i="1" dirty="0">
                <a:solidFill>
                  <a:srgbClr val="0000FF"/>
                </a:solidFill>
                <a:highlight>
                  <a:schemeClr val="lt1"/>
                </a:highlight>
              </a:rPr>
              <a:t> internet </a:t>
            </a:r>
            <a:r>
              <a:rPr lang="en-US" sz="1150" b="1" i="1" dirty="0" err="1">
                <a:solidFill>
                  <a:srgbClr val="0000FF"/>
                </a:solidFill>
                <a:highlight>
                  <a:schemeClr val="lt1"/>
                </a:highlight>
              </a:rPr>
              <a:t>sitesini</a:t>
            </a:r>
            <a:r>
              <a:rPr lang="en-US" sz="1150" b="1" i="1" dirty="0">
                <a:solidFill>
                  <a:srgbClr val="0000FF"/>
                </a:solidFill>
                <a:highlight>
                  <a:schemeClr val="lt1"/>
                </a:highlight>
              </a:rPr>
              <a:t> </a:t>
            </a:r>
            <a:r>
              <a:rPr lang="en-US" sz="1150" b="1" i="1" dirty="0" err="1">
                <a:solidFill>
                  <a:srgbClr val="0000FF"/>
                </a:solidFill>
                <a:highlight>
                  <a:schemeClr val="lt1"/>
                </a:highlight>
              </a:rPr>
              <a:t>tasarlayabilecek</a:t>
            </a:r>
            <a:r>
              <a:rPr lang="en-US" sz="1150" b="1" i="1" dirty="0">
                <a:solidFill>
                  <a:srgbClr val="0000FF"/>
                </a:solidFill>
                <a:highlight>
                  <a:schemeClr val="lt1"/>
                </a:highlight>
              </a:rPr>
              <a:t>, e-</a:t>
            </a:r>
            <a:r>
              <a:rPr lang="en-US" sz="1150" b="1" i="1" dirty="0" err="1">
                <a:solidFill>
                  <a:srgbClr val="0000FF"/>
                </a:solidFill>
                <a:highlight>
                  <a:schemeClr val="lt1"/>
                </a:highlight>
              </a:rPr>
              <a:t>posta</a:t>
            </a:r>
            <a:r>
              <a:rPr lang="en-US" sz="1150" b="1" i="1" dirty="0">
                <a:solidFill>
                  <a:srgbClr val="0000FF"/>
                </a:solidFill>
                <a:highlight>
                  <a:schemeClr val="lt1"/>
                </a:highlight>
              </a:rPr>
              <a:t> </a:t>
            </a:r>
            <a:r>
              <a:rPr lang="en-US" sz="1150" b="1" i="1" dirty="0" err="1">
                <a:solidFill>
                  <a:srgbClr val="0000FF"/>
                </a:solidFill>
                <a:highlight>
                  <a:schemeClr val="lt1"/>
                </a:highlight>
              </a:rPr>
              <a:t>hesapları</a:t>
            </a:r>
            <a:r>
              <a:rPr lang="en-US" sz="1150" b="1" i="1" dirty="0">
                <a:solidFill>
                  <a:srgbClr val="0000FF"/>
                </a:solidFill>
                <a:highlight>
                  <a:schemeClr val="lt1"/>
                </a:highlight>
              </a:rPr>
              <a:t> </a:t>
            </a:r>
            <a:r>
              <a:rPr lang="en-US" sz="1150" b="1" i="1" dirty="0" err="1">
                <a:solidFill>
                  <a:srgbClr val="0000FF"/>
                </a:solidFill>
                <a:highlight>
                  <a:schemeClr val="lt1"/>
                </a:highlight>
              </a:rPr>
              <a:t>tanımlayabilecektir</a:t>
            </a:r>
            <a:r>
              <a:rPr lang="en-US" sz="1150" b="1" i="1" dirty="0">
                <a:solidFill>
                  <a:srgbClr val="0000FF"/>
                </a:solidFill>
                <a:highlight>
                  <a:schemeClr val="lt1"/>
                </a:highlight>
              </a:rPr>
              <a:t>. Market </a:t>
            </a:r>
            <a:r>
              <a:rPr lang="en-US" sz="1150" b="1" i="1" dirty="0" err="1">
                <a:solidFill>
                  <a:srgbClr val="0000FF"/>
                </a:solidFill>
                <a:highlight>
                  <a:schemeClr val="lt1"/>
                </a:highlight>
              </a:rPr>
              <a:t>üzerinden</a:t>
            </a:r>
            <a:r>
              <a:rPr lang="en-US" sz="1150" b="1" i="1" dirty="0">
                <a:solidFill>
                  <a:srgbClr val="0000FF"/>
                </a:solidFill>
                <a:highlight>
                  <a:schemeClr val="lt1"/>
                </a:highlight>
              </a:rPr>
              <a:t> </a:t>
            </a:r>
            <a:r>
              <a:rPr lang="en-US" sz="1150" b="1" i="1" dirty="0" err="1">
                <a:solidFill>
                  <a:srgbClr val="0000FF"/>
                </a:solidFill>
                <a:highlight>
                  <a:schemeClr val="lt1"/>
                </a:highlight>
              </a:rPr>
              <a:t>uygulama</a:t>
            </a:r>
            <a:r>
              <a:rPr lang="en-US" sz="1150" b="1" i="1" dirty="0">
                <a:solidFill>
                  <a:srgbClr val="0000FF"/>
                </a:solidFill>
                <a:highlight>
                  <a:schemeClr val="lt1"/>
                </a:highlight>
              </a:rPr>
              <a:t> </a:t>
            </a:r>
            <a:r>
              <a:rPr lang="en-US" sz="1150" b="1" i="1" dirty="0" err="1">
                <a:solidFill>
                  <a:srgbClr val="0000FF"/>
                </a:solidFill>
                <a:highlight>
                  <a:schemeClr val="lt1"/>
                </a:highlight>
              </a:rPr>
              <a:t>indirip</a:t>
            </a:r>
            <a:r>
              <a:rPr lang="en-US" sz="1150" b="1" i="1" dirty="0">
                <a:solidFill>
                  <a:srgbClr val="0000FF"/>
                </a:solidFill>
                <a:highlight>
                  <a:schemeClr val="lt1"/>
                </a:highlight>
              </a:rPr>
              <a:t> </a:t>
            </a:r>
            <a:r>
              <a:rPr lang="en-US" sz="1150" b="1" i="1" dirty="0" err="1">
                <a:solidFill>
                  <a:srgbClr val="0000FF"/>
                </a:solidFill>
                <a:highlight>
                  <a:schemeClr val="lt1"/>
                </a:highlight>
              </a:rPr>
              <a:t>kullanılabilecektir</a:t>
            </a:r>
            <a:r>
              <a:rPr lang="en-US" sz="1150" b="1" i="1" dirty="0">
                <a:solidFill>
                  <a:srgbClr val="0000FF"/>
                </a:solidFill>
                <a:highlight>
                  <a:schemeClr val="lt1"/>
                </a:highlight>
              </a:rPr>
              <a:t>.</a:t>
            </a:r>
            <a:endParaRPr sz="1150" b="1" i="1" dirty="0">
              <a:solidFill>
                <a:srgbClr val="0000FF"/>
              </a:solidFill>
              <a:highlight>
                <a:srgbClr val="FFFFFF"/>
              </a:highlight>
            </a:endParaRPr>
          </a:p>
        </p:txBody>
      </p:sp>
      <p:sp>
        <p:nvSpPr>
          <p:cNvPr id="141" name="Google Shape;141;gc33605b8e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53cb8a99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50" b="1" i="1" dirty="0" err="1">
                <a:solidFill>
                  <a:srgbClr val="0000FF"/>
                </a:solidFill>
                <a:highlight>
                  <a:schemeClr val="lt1"/>
                </a:highlight>
              </a:rPr>
              <a:t>Bilginin</a:t>
            </a:r>
            <a:r>
              <a:rPr lang="en-US" sz="1150" b="1" i="1" dirty="0">
                <a:solidFill>
                  <a:srgbClr val="0000FF"/>
                </a:solidFill>
                <a:highlight>
                  <a:schemeClr val="lt1"/>
                </a:highlight>
              </a:rPr>
              <a:t> </a:t>
            </a:r>
            <a:r>
              <a:rPr lang="en-US" sz="1150" b="1" i="1" dirty="0" err="1">
                <a:solidFill>
                  <a:srgbClr val="0000FF"/>
                </a:solidFill>
                <a:highlight>
                  <a:schemeClr val="lt1"/>
                </a:highlight>
              </a:rPr>
              <a:t>altın</a:t>
            </a:r>
            <a:r>
              <a:rPr lang="en-US" sz="1150" b="1" i="1" dirty="0">
                <a:solidFill>
                  <a:srgbClr val="0000FF"/>
                </a:solidFill>
                <a:highlight>
                  <a:schemeClr val="lt1"/>
                </a:highlight>
              </a:rPr>
              <a:t> </a:t>
            </a:r>
            <a:r>
              <a:rPr lang="en-US" sz="1150" b="1" i="1" dirty="0" err="1">
                <a:solidFill>
                  <a:srgbClr val="0000FF"/>
                </a:solidFill>
                <a:highlight>
                  <a:schemeClr val="lt1"/>
                </a:highlight>
              </a:rPr>
              <a:t>değerinde</a:t>
            </a:r>
            <a:r>
              <a:rPr lang="en-US" sz="1150" b="1" i="1" dirty="0">
                <a:solidFill>
                  <a:srgbClr val="0000FF"/>
                </a:solidFill>
                <a:highlight>
                  <a:schemeClr val="lt1"/>
                </a:highlight>
              </a:rPr>
              <a:t> </a:t>
            </a:r>
            <a:r>
              <a:rPr lang="en-US" sz="1150" b="1" i="1" dirty="0" err="1">
                <a:solidFill>
                  <a:srgbClr val="0000FF"/>
                </a:solidFill>
                <a:highlight>
                  <a:schemeClr val="lt1"/>
                </a:highlight>
              </a:rPr>
              <a:t>olduğu</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dönemde</a:t>
            </a:r>
            <a:r>
              <a:rPr lang="en-US" sz="1150" b="1" i="1" dirty="0">
                <a:solidFill>
                  <a:srgbClr val="0000FF"/>
                </a:solidFill>
                <a:highlight>
                  <a:schemeClr val="lt1"/>
                </a:highlight>
              </a:rPr>
              <a:t>, </a:t>
            </a:r>
            <a:r>
              <a:rPr lang="en-US" sz="1150" b="1" i="1" dirty="0" err="1">
                <a:solidFill>
                  <a:srgbClr val="0000FF"/>
                </a:solidFill>
                <a:highlight>
                  <a:schemeClr val="lt1"/>
                </a:highlight>
              </a:rPr>
              <a:t>oluşturmak</a:t>
            </a:r>
            <a:r>
              <a:rPr lang="en-US" sz="1150" b="1" i="1" dirty="0">
                <a:solidFill>
                  <a:srgbClr val="0000FF"/>
                </a:solidFill>
                <a:highlight>
                  <a:schemeClr val="lt1"/>
                </a:highlight>
              </a:rPr>
              <a:t> </a:t>
            </a:r>
            <a:r>
              <a:rPr lang="en-US" sz="1150" b="1" i="1" dirty="0" err="1">
                <a:solidFill>
                  <a:srgbClr val="0000FF"/>
                </a:solidFill>
                <a:highlight>
                  <a:schemeClr val="lt1"/>
                </a:highlight>
              </a:rPr>
              <a:t>istediğimiz</a:t>
            </a:r>
            <a:r>
              <a:rPr lang="en-US" sz="1150" b="1" i="1" dirty="0">
                <a:solidFill>
                  <a:srgbClr val="0000FF"/>
                </a:solidFill>
                <a:highlight>
                  <a:schemeClr val="lt1"/>
                </a:highlight>
              </a:rPr>
              <a:t> </a:t>
            </a:r>
            <a:r>
              <a:rPr lang="en-US" sz="1150" b="1" i="1" dirty="0" err="1">
                <a:solidFill>
                  <a:srgbClr val="0000FF"/>
                </a:solidFill>
                <a:highlight>
                  <a:schemeClr val="lt1"/>
                </a:highlight>
              </a:rPr>
              <a:t>değer</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işletmelerin</a:t>
            </a:r>
            <a:r>
              <a:rPr lang="en-US" sz="1150" b="1" i="1" dirty="0">
                <a:solidFill>
                  <a:srgbClr val="0000FF"/>
                </a:solidFill>
                <a:highlight>
                  <a:schemeClr val="lt1"/>
                </a:highlight>
              </a:rPr>
              <a:t> </a:t>
            </a:r>
            <a:r>
              <a:rPr lang="en-US" sz="1150" b="1" i="1" dirty="0" err="1">
                <a:solidFill>
                  <a:srgbClr val="0000FF"/>
                </a:solidFill>
                <a:highlight>
                  <a:schemeClr val="lt1"/>
                </a:highlight>
              </a:rPr>
              <a:t>büyük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işletmelerdeki</a:t>
            </a:r>
            <a:r>
              <a:rPr lang="en-US" sz="1150" b="1" i="1" dirty="0">
                <a:solidFill>
                  <a:srgbClr val="0000FF"/>
                </a:solidFill>
                <a:highlight>
                  <a:schemeClr val="lt1"/>
                </a:highlight>
              </a:rPr>
              <a:t> </a:t>
            </a:r>
            <a:r>
              <a:rPr lang="en-US" sz="1150" b="1" i="1" dirty="0" err="1">
                <a:solidFill>
                  <a:srgbClr val="0000FF"/>
                </a:solidFill>
                <a:highlight>
                  <a:schemeClr val="lt1"/>
                </a:highlight>
              </a:rPr>
              <a:t>yazılım</a:t>
            </a:r>
            <a:r>
              <a:rPr lang="en-US" sz="1150" b="1" i="1" dirty="0">
                <a:solidFill>
                  <a:srgbClr val="0000FF"/>
                </a:solidFill>
                <a:highlight>
                  <a:schemeClr val="lt1"/>
                </a:highlight>
              </a:rPr>
              <a:t> </a:t>
            </a:r>
            <a:r>
              <a:rPr lang="en-US" sz="1150" b="1" i="1" dirty="0" err="1">
                <a:solidFill>
                  <a:srgbClr val="0000FF"/>
                </a:solidFill>
                <a:highlight>
                  <a:schemeClr val="lt1"/>
                </a:highlight>
              </a:rPr>
              <a:t>imkanlarına</a:t>
            </a:r>
            <a:r>
              <a:rPr lang="en-US" sz="1150" b="1" i="1" dirty="0">
                <a:solidFill>
                  <a:srgbClr val="0000FF"/>
                </a:solidFill>
                <a:highlight>
                  <a:schemeClr val="lt1"/>
                </a:highlight>
              </a:rPr>
              <a:t> </a:t>
            </a:r>
            <a:r>
              <a:rPr lang="en-US" sz="1150" b="1" i="1" dirty="0" err="1">
                <a:solidFill>
                  <a:srgbClr val="0000FF"/>
                </a:solidFill>
                <a:highlight>
                  <a:schemeClr val="lt1"/>
                </a:highlight>
              </a:rPr>
              <a:t>kolayca</a:t>
            </a:r>
            <a:r>
              <a:rPr lang="en-US" sz="1150" b="1" i="1" dirty="0">
                <a:solidFill>
                  <a:srgbClr val="0000FF"/>
                </a:solidFill>
                <a:highlight>
                  <a:schemeClr val="lt1"/>
                </a:highlight>
              </a:rPr>
              <a:t> </a:t>
            </a:r>
            <a:r>
              <a:rPr lang="en-US" sz="1150" b="1" i="1" dirty="0" err="1">
                <a:solidFill>
                  <a:srgbClr val="0000FF"/>
                </a:solidFill>
                <a:highlight>
                  <a:schemeClr val="lt1"/>
                </a:highlight>
              </a:rPr>
              <a:t>sahip</a:t>
            </a:r>
            <a:r>
              <a:rPr lang="en-US" sz="1150" b="1" i="1" dirty="0">
                <a:solidFill>
                  <a:srgbClr val="0000FF"/>
                </a:solidFill>
                <a:highlight>
                  <a:schemeClr val="lt1"/>
                </a:highlight>
              </a:rPr>
              <a:t> </a:t>
            </a:r>
            <a:r>
              <a:rPr lang="en-US" sz="1150" b="1" i="1" dirty="0" err="1">
                <a:solidFill>
                  <a:srgbClr val="0000FF"/>
                </a:solidFill>
                <a:highlight>
                  <a:schemeClr val="lt1"/>
                </a:highlight>
              </a:rPr>
              <a:t>olmaları</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işleri</a:t>
            </a:r>
            <a:r>
              <a:rPr lang="en-US" sz="1150" b="1" i="1" dirty="0">
                <a:solidFill>
                  <a:srgbClr val="0000FF"/>
                </a:solidFill>
                <a:highlight>
                  <a:schemeClr val="lt1"/>
                </a:highlight>
              </a:rPr>
              <a:t> </a:t>
            </a:r>
            <a:r>
              <a:rPr lang="en-US" sz="1150" b="1" i="1" dirty="0" err="1">
                <a:solidFill>
                  <a:srgbClr val="0000FF"/>
                </a:solidFill>
                <a:highlight>
                  <a:schemeClr val="lt1"/>
                </a:highlight>
              </a:rPr>
              <a:t>üzerindeki</a:t>
            </a:r>
            <a:r>
              <a:rPr lang="en-US" sz="1150" b="1" i="1" dirty="0">
                <a:solidFill>
                  <a:srgbClr val="0000FF"/>
                </a:solidFill>
                <a:highlight>
                  <a:schemeClr val="lt1"/>
                </a:highlight>
              </a:rPr>
              <a:t> </a:t>
            </a:r>
            <a:r>
              <a:rPr lang="en-US" sz="1150" b="1" i="1" dirty="0" err="1">
                <a:solidFill>
                  <a:srgbClr val="0000FF"/>
                </a:solidFill>
                <a:highlight>
                  <a:schemeClr val="lt1"/>
                </a:highlight>
              </a:rPr>
              <a:t>hakimiyeti</a:t>
            </a:r>
            <a:r>
              <a:rPr lang="en-US" sz="1150" b="1" i="1" dirty="0">
                <a:solidFill>
                  <a:srgbClr val="0000FF"/>
                </a:solidFill>
                <a:highlight>
                  <a:schemeClr val="lt1"/>
                </a:highlight>
              </a:rPr>
              <a:t> </a:t>
            </a:r>
            <a:r>
              <a:rPr lang="en-US" sz="1150" b="1" i="1" dirty="0" err="1">
                <a:solidFill>
                  <a:srgbClr val="0000FF"/>
                </a:solidFill>
                <a:highlight>
                  <a:schemeClr val="lt1"/>
                </a:highlight>
              </a:rPr>
              <a:t>en</a:t>
            </a:r>
            <a:r>
              <a:rPr lang="en-US" sz="1150" b="1" i="1" dirty="0">
                <a:solidFill>
                  <a:srgbClr val="0000FF"/>
                </a:solidFill>
                <a:highlight>
                  <a:schemeClr val="lt1"/>
                </a:highlight>
              </a:rPr>
              <a:t> </a:t>
            </a:r>
            <a:r>
              <a:rPr lang="en-US" sz="1150" b="1" i="1" dirty="0" err="1">
                <a:solidFill>
                  <a:srgbClr val="0000FF"/>
                </a:solidFill>
                <a:highlight>
                  <a:schemeClr val="lt1"/>
                </a:highlight>
              </a:rPr>
              <a:t>üst</a:t>
            </a:r>
            <a:r>
              <a:rPr lang="en-US" sz="1150" b="1" i="1" dirty="0">
                <a:solidFill>
                  <a:srgbClr val="0000FF"/>
                </a:solidFill>
                <a:highlight>
                  <a:schemeClr val="lt1"/>
                </a:highlight>
              </a:rPr>
              <a:t> </a:t>
            </a:r>
            <a:r>
              <a:rPr lang="en-US" sz="1150" b="1" i="1" dirty="0" err="1">
                <a:solidFill>
                  <a:srgbClr val="0000FF"/>
                </a:solidFill>
                <a:highlight>
                  <a:schemeClr val="lt1"/>
                </a:highlight>
              </a:rPr>
              <a:t>düzeye</a:t>
            </a:r>
            <a:r>
              <a:rPr lang="en-US" sz="1150" b="1" i="1" dirty="0">
                <a:solidFill>
                  <a:srgbClr val="0000FF"/>
                </a:solidFill>
                <a:highlight>
                  <a:schemeClr val="lt1"/>
                </a:highlight>
              </a:rPr>
              <a:t> </a:t>
            </a:r>
            <a:r>
              <a:rPr lang="en-US" sz="1150" b="1" i="1" dirty="0" err="1">
                <a:solidFill>
                  <a:srgbClr val="0000FF"/>
                </a:solidFill>
                <a:highlight>
                  <a:schemeClr val="lt1"/>
                </a:highlight>
              </a:rPr>
              <a:t>taşımaları</a:t>
            </a:r>
            <a:r>
              <a:rPr lang="en-US" sz="1150" b="1" i="1" dirty="0">
                <a:solidFill>
                  <a:srgbClr val="0000FF"/>
                </a:solidFill>
                <a:highlight>
                  <a:schemeClr val="lt1"/>
                </a:highlight>
              </a:rPr>
              <a:t> </a:t>
            </a:r>
            <a:r>
              <a:rPr lang="en-US" sz="1150" b="1" i="1" dirty="0" err="1">
                <a:solidFill>
                  <a:srgbClr val="0000FF"/>
                </a:solidFill>
                <a:highlight>
                  <a:schemeClr val="lt1"/>
                </a:highlight>
              </a:rPr>
              <a:t>konusunda</a:t>
            </a:r>
            <a:r>
              <a:rPr lang="en-US" sz="1150" b="1" i="1" dirty="0">
                <a:solidFill>
                  <a:srgbClr val="0000FF"/>
                </a:solidFill>
                <a:highlight>
                  <a:schemeClr val="lt1"/>
                </a:highlight>
              </a:rPr>
              <a:t> </a:t>
            </a:r>
            <a:r>
              <a:rPr lang="en-US" sz="1150" b="1" i="1" dirty="0" err="1">
                <a:solidFill>
                  <a:srgbClr val="0000FF"/>
                </a:solidFill>
                <a:highlight>
                  <a:schemeClr val="lt1"/>
                </a:highlight>
              </a:rPr>
              <a:t>yardımcı</a:t>
            </a:r>
            <a:r>
              <a:rPr lang="en-US" sz="1150" b="1" i="1" dirty="0">
                <a:solidFill>
                  <a:srgbClr val="0000FF"/>
                </a:solidFill>
                <a:highlight>
                  <a:schemeClr val="lt1"/>
                </a:highlight>
              </a:rPr>
              <a:t> </a:t>
            </a:r>
            <a:r>
              <a:rPr lang="en-US" sz="1150" b="1" i="1" dirty="0" err="1">
                <a:solidFill>
                  <a:srgbClr val="0000FF"/>
                </a:solidFill>
                <a:highlight>
                  <a:schemeClr val="lt1"/>
                </a:highlight>
              </a:rPr>
              <a:t>olmaktır</a:t>
            </a:r>
            <a:r>
              <a:rPr lang="en-US" sz="1150" b="1" i="1" dirty="0">
                <a:solidFill>
                  <a:srgbClr val="0000FF"/>
                </a:solidFill>
                <a:highlight>
                  <a:schemeClr val="lt1"/>
                </a:highlight>
              </a:rPr>
              <a:t>.</a:t>
            </a:r>
            <a:endParaRPr sz="1150" b="1" i="1" dirty="0">
              <a:solidFill>
                <a:srgbClr val="0000FF"/>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US" sz="1150" b="1" i="1" dirty="0" err="1">
                <a:solidFill>
                  <a:srgbClr val="0000FF"/>
                </a:solidFill>
                <a:highlight>
                  <a:schemeClr val="lt1"/>
                </a:highlight>
              </a:rPr>
              <a:t>Uzaktan</a:t>
            </a:r>
            <a:r>
              <a:rPr lang="en-US" sz="1150" b="1" i="1" dirty="0">
                <a:solidFill>
                  <a:srgbClr val="0000FF"/>
                </a:solidFill>
                <a:highlight>
                  <a:schemeClr val="lt1"/>
                </a:highlight>
              </a:rPr>
              <a:t> IT </a:t>
            </a:r>
            <a:r>
              <a:rPr lang="en-US" sz="1150" b="1" i="1" dirty="0" err="1">
                <a:solidFill>
                  <a:srgbClr val="0000FF"/>
                </a:solidFill>
                <a:highlight>
                  <a:schemeClr val="lt1"/>
                </a:highlight>
              </a:rPr>
              <a:t>desteğiyle</a:t>
            </a:r>
            <a:r>
              <a:rPr lang="en-US" sz="1150" b="1" i="1" dirty="0">
                <a:solidFill>
                  <a:srgbClr val="0000FF"/>
                </a:solidFill>
                <a:highlight>
                  <a:schemeClr val="lt1"/>
                </a:highlight>
              </a:rPr>
              <a:t> </a:t>
            </a:r>
            <a:r>
              <a:rPr lang="en-US" sz="1150" b="1" i="1" dirty="0" err="1">
                <a:solidFill>
                  <a:srgbClr val="0000FF"/>
                </a:solidFill>
                <a:highlight>
                  <a:schemeClr val="lt1"/>
                </a:highlight>
              </a:rPr>
              <a:t>işletmelere</a:t>
            </a:r>
            <a:r>
              <a:rPr lang="en-US" sz="1150" b="1" i="1" dirty="0">
                <a:solidFill>
                  <a:srgbClr val="0000FF"/>
                </a:solidFill>
                <a:highlight>
                  <a:schemeClr val="lt1"/>
                </a:highlight>
              </a:rPr>
              <a:t> </a:t>
            </a:r>
            <a:r>
              <a:rPr lang="en-US" sz="1150" b="1" i="1" dirty="0" err="1">
                <a:solidFill>
                  <a:srgbClr val="0000FF"/>
                </a:solidFill>
                <a:highlight>
                  <a:schemeClr val="lt1"/>
                </a:highlight>
              </a:rPr>
              <a:t>zorlandıkları</a:t>
            </a:r>
            <a:r>
              <a:rPr lang="en-US" sz="1150" b="1" i="1" dirty="0">
                <a:solidFill>
                  <a:srgbClr val="0000FF"/>
                </a:solidFill>
                <a:highlight>
                  <a:schemeClr val="lt1"/>
                </a:highlight>
              </a:rPr>
              <a:t> </a:t>
            </a:r>
            <a:r>
              <a:rPr lang="en-US" sz="1150" b="1" i="1" dirty="0" err="1">
                <a:solidFill>
                  <a:srgbClr val="0000FF"/>
                </a:solidFill>
                <a:highlight>
                  <a:schemeClr val="lt1"/>
                </a:highlight>
              </a:rPr>
              <a:t>konularda</a:t>
            </a:r>
            <a:r>
              <a:rPr lang="en-US" sz="1150" b="1" i="1" dirty="0">
                <a:solidFill>
                  <a:srgbClr val="0000FF"/>
                </a:solidFill>
                <a:highlight>
                  <a:schemeClr val="lt1"/>
                </a:highlight>
              </a:rPr>
              <a:t> </a:t>
            </a:r>
            <a:r>
              <a:rPr lang="en-US" sz="1150" b="1" i="1" dirty="0" err="1">
                <a:solidFill>
                  <a:srgbClr val="0000FF"/>
                </a:solidFill>
                <a:highlight>
                  <a:schemeClr val="lt1"/>
                </a:highlight>
              </a:rPr>
              <a:t>uzaktan</a:t>
            </a:r>
            <a:r>
              <a:rPr lang="en-US" sz="1150" b="1" i="1" dirty="0">
                <a:solidFill>
                  <a:srgbClr val="0000FF"/>
                </a:solidFill>
                <a:highlight>
                  <a:schemeClr val="lt1"/>
                </a:highlight>
              </a:rPr>
              <a:t> </a:t>
            </a:r>
            <a:r>
              <a:rPr lang="en-US" sz="1150" b="1" i="1" dirty="0" err="1">
                <a:solidFill>
                  <a:srgbClr val="0000FF"/>
                </a:solidFill>
                <a:highlight>
                  <a:schemeClr val="lt1"/>
                </a:highlight>
              </a:rPr>
              <a:t>canlı</a:t>
            </a:r>
            <a:r>
              <a:rPr lang="en-US" sz="1150" b="1" i="1" dirty="0">
                <a:solidFill>
                  <a:srgbClr val="0000FF"/>
                </a:solidFill>
                <a:highlight>
                  <a:schemeClr val="lt1"/>
                </a:highlight>
              </a:rPr>
              <a:t> </a:t>
            </a:r>
            <a:r>
              <a:rPr lang="en-US" sz="1150" b="1" i="1" dirty="0" err="1">
                <a:solidFill>
                  <a:srgbClr val="0000FF"/>
                </a:solidFill>
                <a:highlight>
                  <a:schemeClr val="lt1"/>
                </a:highlight>
              </a:rPr>
              <a:t>destek</a:t>
            </a:r>
            <a:r>
              <a:rPr lang="en-US" sz="1150" b="1" i="1" dirty="0">
                <a:solidFill>
                  <a:srgbClr val="0000FF"/>
                </a:solidFill>
                <a:highlight>
                  <a:schemeClr val="lt1"/>
                </a:highlight>
              </a:rPr>
              <a:t> </a:t>
            </a:r>
            <a:r>
              <a:rPr lang="en-US" sz="1150" b="1" i="1" dirty="0" err="1">
                <a:solidFill>
                  <a:srgbClr val="0000FF"/>
                </a:solidFill>
                <a:highlight>
                  <a:schemeClr val="lt1"/>
                </a:highlight>
              </a:rPr>
              <a:t>vererek</a:t>
            </a:r>
            <a:r>
              <a:rPr lang="en-US" sz="1150" b="1" i="1" dirty="0">
                <a:solidFill>
                  <a:srgbClr val="0000FF"/>
                </a:solidFill>
                <a:highlight>
                  <a:schemeClr val="lt1"/>
                </a:highlight>
              </a:rPr>
              <a:t> </a:t>
            </a:r>
            <a:r>
              <a:rPr lang="en-US" sz="1150" b="1" i="1" dirty="0" err="1">
                <a:solidFill>
                  <a:srgbClr val="0000FF"/>
                </a:solidFill>
                <a:highlight>
                  <a:schemeClr val="lt1"/>
                </a:highlight>
              </a:rPr>
              <a:t>iş</a:t>
            </a:r>
            <a:r>
              <a:rPr lang="en-US" sz="1150" b="1" i="1" dirty="0">
                <a:solidFill>
                  <a:srgbClr val="0000FF"/>
                </a:solidFill>
                <a:highlight>
                  <a:schemeClr val="lt1"/>
                </a:highlight>
              </a:rPr>
              <a:t> </a:t>
            </a:r>
            <a:r>
              <a:rPr lang="en-US" sz="1150" b="1" i="1" dirty="0" err="1">
                <a:solidFill>
                  <a:srgbClr val="0000FF"/>
                </a:solidFill>
                <a:highlight>
                  <a:schemeClr val="lt1"/>
                </a:highlight>
              </a:rPr>
              <a:t>yüklerini</a:t>
            </a:r>
            <a:r>
              <a:rPr lang="en-US" sz="1150" b="1" i="1" dirty="0">
                <a:solidFill>
                  <a:srgbClr val="0000FF"/>
                </a:solidFill>
                <a:highlight>
                  <a:schemeClr val="lt1"/>
                </a:highlight>
              </a:rPr>
              <a:t> </a:t>
            </a:r>
            <a:r>
              <a:rPr lang="en-US" sz="1150" b="1" i="1" dirty="0" err="1">
                <a:solidFill>
                  <a:srgbClr val="0000FF"/>
                </a:solidFill>
                <a:highlight>
                  <a:schemeClr val="lt1"/>
                </a:highlight>
              </a:rPr>
              <a:t>hafiletmeyi</a:t>
            </a:r>
            <a:r>
              <a:rPr lang="en-US" sz="1150" b="1" i="1" dirty="0">
                <a:solidFill>
                  <a:srgbClr val="0000FF"/>
                </a:solidFill>
                <a:highlight>
                  <a:schemeClr val="lt1"/>
                </a:highlight>
              </a:rPr>
              <a:t> </a:t>
            </a:r>
            <a:r>
              <a:rPr lang="en-US" sz="1150" b="1" i="1" dirty="0" err="1">
                <a:solidFill>
                  <a:srgbClr val="0000FF"/>
                </a:solidFill>
                <a:highlight>
                  <a:schemeClr val="lt1"/>
                </a:highlight>
              </a:rPr>
              <a:t>kendi</a:t>
            </a:r>
            <a:r>
              <a:rPr lang="en-US" sz="1150" b="1" i="1" dirty="0">
                <a:solidFill>
                  <a:srgbClr val="0000FF"/>
                </a:solidFill>
                <a:highlight>
                  <a:schemeClr val="lt1"/>
                </a:highlight>
              </a:rPr>
              <a:t> </a:t>
            </a:r>
            <a:r>
              <a:rPr lang="en-US" sz="1150" b="1" i="1" dirty="0" err="1">
                <a:solidFill>
                  <a:srgbClr val="0000FF"/>
                </a:solidFill>
                <a:highlight>
                  <a:schemeClr val="lt1"/>
                </a:highlight>
              </a:rPr>
              <a:t>işlerine</a:t>
            </a:r>
            <a:r>
              <a:rPr lang="en-US" sz="1150" b="1" i="1" dirty="0">
                <a:solidFill>
                  <a:srgbClr val="0000FF"/>
                </a:solidFill>
                <a:highlight>
                  <a:schemeClr val="lt1"/>
                </a:highlight>
              </a:rPr>
              <a:t> </a:t>
            </a:r>
            <a:r>
              <a:rPr lang="en-US" sz="1150" b="1" i="1" dirty="0" err="1">
                <a:solidFill>
                  <a:srgbClr val="0000FF"/>
                </a:solidFill>
                <a:highlight>
                  <a:schemeClr val="lt1"/>
                </a:highlight>
              </a:rPr>
              <a:t>odaklanmalarını</a:t>
            </a:r>
            <a:r>
              <a:rPr lang="en-US" sz="1150" b="1" i="1" dirty="0">
                <a:solidFill>
                  <a:srgbClr val="0000FF"/>
                </a:solidFill>
                <a:highlight>
                  <a:schemeClr val="lt1"/>
                </a:highlight>
              </a:rPr>
              <a:t> </a:t>
            </a:r>
            <a:r>
              <a:rPr lang="en-US" sz="1150" b="1" i="1" dirty="0" err="1">
                <a:solidFill>
                  <a:srgbClr val="0000FF"/>
                </a:solidFill>
                <a:highlight>
                  <a:schemeClr val="lt1"/>
                </a:highlight>
              </a:rPr>
              <a:t>planlıyoruz</a:t>
            </a:r>
            <a:r>
              <a:rPr lang="en-US" sz="1150" b="1" i="1" dirty="0">
                <a:solidFill>
                  <a:srgbClr val="0000FF"/>
                </a:solidFill>
                <a:highlight>
                  <a:schemeClr val="lt1"/>
                </a:highlight>
              </a:rPr>
              <a:t>.</a:t>
            </a:r>
            <a:endParaRPr sz="1150" b="1" i="1" dirty="0">
              <a:solidFill>
                <a:srgbClr val="0000FF"/>
              </a:solidFill>
              <a:highlight>
                <a:schemeClr val="lt1"/>
              </a:highlight>
            </a:endParaRPr>
          </a:p>
        </p:txBody>
      </p:sp>
      <p:sp>
        <p:nvSpPr>
          <p:cNvPr id="154" name="Google Shape;154;gb53cb8a99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33605b8e1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150" b="1">
                <a:solidFill>
                  <a:srgbClr val="4A4A4A"/>
                </a:solidFill>
                <a:highlight>
                  <a:srgbClr val="FFFFFF"/>
                </a:highlight>
              </a:rPr>
              <a:t>Ürünün gelir hedeflerini cihaz satışları, hizmet paketine göre abonelik ücretleri, çözüm ortaklıkları ve market üzerinden ilave uygulama satışları olarak planladık.</a:t>
            </a:r>
            <a:endParaRPr sz="1150" b="1">
              <a:solidFill>
                <a:srgbClr val="4A4A4A"/>
              </a:solidFill>
              <a:highlight>
                <a:srgbClr val="FFFFFF"/>
              </a:highlight>
            </a:endParaRPr>
          </a:p>
          <a:p>
            <a:pPr marL="0" lvl="0" indent="0" algn="just" rtl="0">
              <a:lnSpc>
                <a:spcPct val="115000"/>
              </a:lnSpc>
              <a:spcBef>
                <a:spcPts val="1200"/>
              </a:spcBef>
              <a:spcAft>
                <a:spcPts val="1200"/>
              </a:spcAft>
              <a:buClr>
                <a:schemeClr val="dk1"/>
              </a:buClr>
              <a:buSzPts val="1100"/>
              <a:buFont typeface="Arial"/>
              <a:buNone/>
            </a:pPr>
            <a:r>
              <a:rPr lang="en-US" sz="1150" b="1">
                <a:solidFill>
                  <a:srgbClr val="4A4A4A"/>
                </a:solidFill>
                <a:highlight>
                  <a:srgbClr val="FFFFFF"/>
                </a:highlight>
              </a:rPr>
              <a:t>Satış sonrası garanti, düzenli yazılım güncellemeleri, zengin uygulama marketi, uzaktan IT hizmeti gibi desteklerle müşteri memnuniyeti ve bağlılığını sağlamayı düşünüyoruz.</a:t>
            </a:r>
            <a:endParaRPr sz="1150" b="1">
              <a:solidFill>
                <a:srgbClr val="4A4A4A"/>
              </a:solidFill>
              <a:highlight>
                <a:srgbClr val="FFFFFF"/>
              </a:highlight>
            </a:endParaRPr>
          </a:p>
        </p:txBody>
      </p:sp>
      <p:sp>
        <p:nvSpPr>
          <p:cNvPr id="162" name="Google Shape;162;gc33605b8e1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33605b8e1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50" b="1" i="1" dirty="0" err="1">
                <a:solidFill>
                  <a:srgbClr val="0000FF"/>
                </a:solidFill>
                <a:highlight>
                  <a:schemeClr val="lt1"/>
                </a:highlight>
              </a:rPr>
              <a:t>Müşteri</a:t>
            </a:r>
            <a:r>
              <a:rPr lang="en-US" sz="1150" b="1" i="1" dirty="0">
                <a:solidFill>
                  <a:srgbClr val="0000FF"/>
                </a:solidFill>
                <a:highlight>
                  <a:schemeClr val="lt1"/>
                </a:highlight>
              </a:rPr>
              <a:t> </a:t>
            </a:r>
            <a:r>
              <a:rPr lang="en-US" sz="1150" b="1" i="1" dirty="0" err="1">
                <a:solidFill>
                  <a:srgbClr val="0000FF"/>
                </a:solidFill>
                <a:highlight>
                  <a:schemeClr val="lt1"/>
                </a:highlight>
              </a:rPr>
              <a:t>grubu</a:t>
            </a:r>
            <a:r>
              <a:rPr lang="en-US" sz="1150" b="1" i="1" dirty="0">
                <a:solidFill>
                  <a:srgbClr val="0000FF"/>
                </a:solidFill>
                <a:highlight>
                  <a:schemeClr val="lt1"/>
                </a:highlight>
              </a:rPr>
              <a:t> </a:t>
            </a:r>
            <a:r>
              <a:rPr lang="en-US" sz="1150" b="1" i="1" dirty="0" err="1">
                <a:solidFill>
                  <a:srgbClr val="0000FF"/>
                </a:solidFill>
                <a:highlight>
                  <a:schemeClr val="lt1"/>
                </a:highlight>
              </a:rPr>
              <a:t>olarak</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işletmeleri</a:t>
            </a:r>
            <a:r>
              <a:rPr lang="en-US" sz="1150" b="1" i="1" dirty="0">
                <a:solidFill>
                  <a:srgbClr val="0000FF"/>
                </a:solidFill>
                <a:highlight>
                  <a:schemeClr val="lt1"/>
                </a:highlight>
              </a:rPr>
              <a:t> </a:t>
            </a:r>
            <a:r>
              <a:rPr lang="en-US" sz="1150" b="1" i="1" dirty="0" err="1">
                <a:solidFill>
                  <a:srgbClr val="0000FF"/>
                </a:solidFill>
                <a:highlight>
                  <a:schemeClr val="lt1"/>
                </a:highlight>
              </a:rPr>
              <a:t>hedefledik</a:t>
            </a:r>
            <a:r>
              <a:rPr lang="en-US" sz="1150" b="1" i="1" dirty="0">
                <a:solidFill>
                  <a:srgbClr val="0000FF"/>
                </a:solidFill>
                <a:highlight>
                  <a:schemeClr val="lt1"/>
                </a:highlight>
              </a:rPr>
              <a:t>. </a:t>
            </a:r>
            <a:r>
              <a:rPr lang="en-US" sz="1150" b="1" i="1" dirty="0" err="1">
                <a:solidFill>
                  <a:srgbClr val="0000FF"/>
                </a:solidFill>
                <a:highlight>
                  <a:schemeClr val="lt1"/>
                </a:highlight>
              </a:rPr>
              <a:t>Bunların</a:t>
            </a:r>
            <a:r>
              <a:rPr lang="en-US" sz="1150" b="1" i="1" dirty="0">
                <a:solidFill>
                  <a:srgbClr val="0000FF"/>
                </a:solidFill>
                <a:highlight>
                  <a:schemeClr val="lt1"/>
                </a:highlight>
              </a:rPr>
              <a:t> </a:t>
            </a:r>
            <a:r>
              <a:rPr lang="en-US" sz="1150" b="1" i="1" dirty="0" err="1">
                <a:solidFill>
                  <a:srgbClr val="0000FF"/>
                </a:solidFill>
                <a:highlight>
                  <a:schemeClr val="lt1"/>
                </a:highlight>
              </a:rPr>
              <a:t>içinde</a:t>
            </a:r>
            <a:r>
              <a:rPr lang="en-US" sz="1150" b="1" i="1" dirty="0">
                <a:solidFill>
                  <a:srgbClr val="0000FF"/>
                </a:solidFill>
                <a:highlight>
                  <a:schemeClr val="lt1"/>
                </a:highlight>
              </a:rPr>
              <a:t> </a:t>
            </a:r>
            <a:r>
              <a:rPr lang="en-US" sz="1150" b="1" i="1" dirty="0" err="1">
                <a:solidFill>
                  <a:srgbClr val="0000FF"/>
                </a:solidFill>
                <a:highlight>
                  <a:schemeClr val="lt1"/>
                </a:highlight>
              </a:rPr>
              <a:t>özellikle</a:t>
            </a:r>
            <a:r>
              <a:rPr lang="en-US" sz="1150" b="1" i="1" dirty="0">
                <a:solidFill>
                  <a:srgbClr val="0000FF"/>
                </a:solidFill>
                <a:highlight>
                  <a:schemeClr val="lt1"/>
                </a:highlight>
              </a:rPr>
              <a:t> yeni </a:t>
            </a:r>
            <a:r>
              <a:rPr lang="en-US" sz="1150" b="1" i="1" dirty="0" err="1">
                <a:solidFill>
                  <a:srgbClr val="0000FF"/>
                </a:solidFill>
                <a:highlight>
                  <a:schemeClr val="lt1"/>
                </a:highlight>
              </a:rPr>
              <a:t>kurulanlara</a:t>
            </a:r>
            <a:r>
              <a:rPr lang="en-US" sz="1150" b="1" i="1" dirty="0">
                <a:solidFill>
                  <a:srgbClr val="0000FF"/>
                </a:solidFill>
                <a:highlight>
                  <a:schemeClr val="lt1"/>
                </a:highlight>
              </a:rPr>
              <a:t> </a:t>
            </a:r>
            <a:r>
              <a:rPr lang="en-US" sz="1150" b="1" i="1" dirty="0" err="1">
                <a:solidFill>
                  <a:srgbClr val="0000FF"/>
                </a:solidFill>
                <a:highlight>
                  <a:schemeClr val="lt1"/>
                </a:highlight>
              </a:rPr>
              <a:t>öncelik</a:t>
            </a:r>
            <a:r>
              <a:rPr lang="en-US" sz="1150" b="1" i="1" dirty="0">
                <a:solidFill>
                  <a:srgbClr val="0000FF"/>
                </a:solidFill>
                <a:highlight>
                  <a:schemeClr val="lt1"/>
                </a:highlight>
              </a:rPr>
              <a:t> </a:t>
            </a:r>
            <a:r>
              <a:rPr lang="en-US" sz="1150" b="1" i="1" dirty="0" err="1">
                <a:solidFill>
                  <a:srgbClr val="0000FF"/>
                </a:solidFill>
                <a:highlight>
                  <a:schemeClr val="lt1"/>
                </a:highlight>
              </a:rPr>
              <a:t>vermeyi</a:t>
            </a:r>
            <a:r>
              <a:rPr lang="en-US" sz="1150" b="1" i="1" dirty="0">
                <a:solidFill>
                  <a:srgbClr val="0000FF"/>
                </a:solidFill>
                <a:highlight>
                  <a:schemeClr val="lt1"/>
                </a:highlight>
              </a:rPr>
              <a:t> </a:t>
            </a:r>
            <a:r>
              <a:rPr lang="en-US" sz="1150" b="1" i="1" dirty="0" err="1">
                <a:solidFill>
                  <a:srgbClr val="0000FF"/>
                </a:solidFill>
                <a:highlight>
                  <a:schemeClr val="lt1"/>
                </a:highlight>
              </a:rPr>
              <a:t>planlıyoruz</a:t>
            </a:r>
            <a:r>
              <a:rPr lang="en-US" sz="1150" b="1" i="1" dirty="0">
                <a:solidFill>
                  <a:srgbClr val="0000FF"/>
                </a:solidFill>
                <a:highlight>
                  <a:schemeClr val="lt1"/>
                </a:highlight>
              </a:rPr>
              <a:t>.  </a:t>
            </a:r>
            <a:r>
              <a:rPr lang="en-US" sz="1150" b="1" i="1" dirty="0" err="1">
                <a:solidFill>
                  <a:srgbClr val="0000FF"/>
                </a:solidFill>
                <a:highlight>
                  <a:schemeClr val="lt1"/>
                </a:highlight>
              </a:rPr>
              <a:t>Türkiye’de</a:t>
            </a:r>
            <a:r>
              <a:rPr lang="en-US" sz="1150" b="1" i="1" dirty="0">
                <a:solidFill>
                  <a:srgbClr val="0000FF"/>
                </a:solidFill>
                <a:highlight>
                  <a:schemeClr val="lt1"/>
                </a:highlight>
              </a:rPr>
              <a:t> </a:t>
            </a:r>
            <a:r>
              <a:rPr lang="en-US" sz="1150" b="1" i="1" dirty="0" err="1">
                <a:solidFill>
                  <a:srgbClr val="0000FF"/>
                </a:solidFill>
                <a:highlight>
                  <a:schemeClr val="lt1"/>
                </a:highlight>
              </a:rPr>
              <a:t>yılda</a:t>
            </a:r>
            <a:r>
              <a:rPr lang="en-US" sz="1150" b="1" i="1" dirty="0">
                <a:solidFill>
                  <a:srgbClr val="0000FF"/>
                </a:solidFill>
                <a:highlight>
                  <a:schemeClr val="lt1"/>
                </a:highlight>
              </a:rPr>
              <a:t> 100 </a:t>
            </a:r>
            <a:r>
              <a:rPr lang="en-US" sz="1150" b="1" i="1" dirty="0" err="1">
                <a:solidFill>
                  <a:srgbClr val="0000FF"/>
                </a:solidFill>
                <a:highlight>
                  <a:schemeClr val="lt1"/>
                </a:highlight>
              </a:rPr>
              <a:t>binden</a:t>
            </a:r>
            <a:r>
              <a:rPr lang="en-US" sz="1150" b="1" i="1" dirty="0">
                <a:solidFill>
                  <a:srgbClr val="0000FF"/>
                </a:solidFill>
                <a:highlight>
                  <a:schemeClr val="lt1"/>
                </a:highlight>
              </a:rPr>
              <a:t> </a:t>
            </a:r>
            <a:r>
              <a:rPr lang="en-US" sz="1150" b="1" i="1" dirty="0" err="1">
                <a:solidFill>
                  <a:srgbClr val="0000FF"/>
                </a:solidFill>
                <a:highlight>
                  <a:schemeClr val="lt1"/>
                </a:highlight>
              </a:rPr>
              <a:t>fazla</a:t>
            </a:r>
            <a:r>
              <a:rPr lang="en-US" sz="1150" b="1" i="1" dirty="0">
                <a:solidFill>
                  <a:srgbClr val="0000FF"/>
                </a:solidFill>
                <a:highlight>
                  <a:schemeClr val="lt1"/>
                </a:highlight>
              </a:rPr>
              <a:t> </a:t>
            </a:r>
            <a:r>
              <a:rPr lang="en-US" sz="1150" b="1" i="1" dirty="0" err="1">
                <a:solidFill>
                  <a:srgbClr val="0000FF"/>
                </a:solidFill>
                <a:highlight>
                  <a:schemeClr val="lt1"/>
                </a:highlight>
              </a:rPr>
              <a:t>firma</a:t>
            </a:r>
            <a:r>
              <a:rPr lang="en-US" sz="1150" b="1" i="1" dirty="0">
                <a:solidFill>
                  <a:srgbClr val="0000FF"/>
                </a:solidFill>
                <a:highlight>
                  <a:schemeClr val="lt1"/>
                </a:highlight>
              </a:rPr>
              <a:t> </a:t>
            </a:r>
            <a:r>
              <a:rPr lang="en-US" sz="1150" b="1" i="1" dirty="0" err="1">
                <a:solidFill>
                  <a:srgbClr val="0000FF"/>
                </a:solidFill>
                <a:highlight>
                  <a:schemeClr val="lt1"/>
                </a:highlight>
              </a:rPr>
              <a:t>kurulmaktadır</a:t>
            </a:r>
            <a:r>
              <a:rPr lang="en-US" sz="1150" b="1" i="1" dirty="0">
                <a:solidFill>
                  <a:srgbClr val="0000FF"/>
                </a:solidFill>
                <a:highlight>
                  <a:schemeClr val="lt1"/>
                </a:highlight>
              </a:rPr>
              <a:t>. </a:t>
            </a:r>
            <a:r>
              <a:rPr lang="en-US" sz="1150" b="1" i="1" dirty="0" err="1">
                <a:solidFill>
                  <a:srgbClr val="0000FF"/>
                </a:solidFill>
                <a:highlight>
                  <a:schemeClr val="lt1"/>
                </a:highlight>
              </a:rPr>
              <a:t>Faal</a:t>
            </a:r>
            <a:r>
              <a:rPr lang="en-US" sz="1150" b="1" i="1" dirty="0">
                <a:solidFill>
                  <a:srgbClr val="0000FF"/>
                </a:solidFill>
                <a:highlight>
                  <a:schemeClr val="lt1"/>
                </a:highlight>
              </a:rPr>
              <a:t> </a:t>
            </a:r>
            <a:r>
              <a:rPr lang="en-US" sz="1150" b="1" i="1" dirty="0" err="1">
                <a:solidFill>
                  <a:srgbClr val="0000FF"/>
                </a:solidFill>
                <a:highlight>
                  <a:schemeClr val="lt1"/>
                </a:highlight>
              </a:rPr>
              <a:t>durumda</a:t>
            </a:r>
            <a:r>
              <a:rPr lang="en-US" sz="1150" b="1" i="1" dirty="0">
                <a:solidFill>
                  <a:srgbClr val="0000FF"/>
                </a:solidFill>
                <a:highlight>
                  <a:schemeClr val="lt1"/>
                </a:highlight>
              </a:rPr>
              <a:t> 5 </a:t>
            </a:r>
            <a:r>
              <a:rPr lang="en-US" sz="1150" b="1" i="1" dirty="0" err="1">
                <a:solidFill>
                  <a:srgbClr val="0000FF"/>
                </a:solidFill>
                <a:highlight>
                  <a:schemeClr val="lt1"/>
                </a:highlight>
              </a:rPr>
              <a:t>kişi</a:t>
            </a:r>
            <a:r>
              <a:rPr lang="en-US" sz="1150" b="1" i="1" dirty="0">
                <a:solidFill>
                  <a:srgbClr val="0000FF"/>
                </a:solidFill>
                <a:highlight>
                  <a:schemeClr val="lt1"/>
                </a:highlight>
              </a:rPr>
              <a:t> </a:t>
            </a:r>
            <a:r>
              <a:rPr lang="en-US" sz="1150" b="1" i="1" dirty="0" err="1">
                <a:solidFill>
                  <a:srgbClr val="0000FF"/>
                </a:solidFill>
                <a:highlight>
                  <a:schemeClr val="lt1"/>
                </a:highlight>
              </a:rPr>
              <a:t>üstü</a:t>
            </a:r>
            <a:r>
              <a:rPr lang="en-US" sz="1150" b="1" i="1" dirty="0">
                <a:solidFill>
                  <a:srgbClr val="0000FF"/>
                </a:solidFill>
                <a:highlight>
                  <a:schemeClr val="lt1"/>
                </a:highlight>
              </a:rPr>
              <a:t> </a:t>
            </a:r>
            <a:r>
              <a:rPr lang="en-US" sz="1150" b="1" i="1" dirty="0" err="1">
                <a:solidFill>
                  <a:srgbClr val="0000FF"/>
                </a:solidFill>
                <a:highlight>
                  <a:schemeClr val="lt1"/>
                </a:highlight>
              </a:rPr>
              <a:t>çalışanı</a:t>
            </a:r>
            <a:r>
              <a:rPr lang="en-US" sz="1150" b="1" i="1" dirty="0">
                <a:solidFill>
                  <a:srgbClr val="0000FF"/>
                </a:solidFill>
                <a:highlight>
                  <a:schemeClr val="lt1"/>
                </a:highlight>
              </a:rPr>
              <a:t> </a:t>
            </a:r>
            <a:r>
              <a:rPr lang="en-US" sz="1150" b="1" i="1" dirty="0" err="1">
                <a:solidFill>
                  <a:srgbClr val="0000FF"/>
                </a:solidFill>
                <a:highlight>
                  <a:schemeClr val="lt1"/>
                </a:highlight>
              </a:rPr>
              <a:t>olan</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a:t>
            </a:r>
            <a:r>
              <a:rPr lang="en-US" sz="1150" b="1" i="1" dirty="0">
                <a:solidFill>
                  <a:srgbClr val="0000FF"/>
                </a:solidFill>
                <a:highlight>
                  <a:schemeClr val="lt1"/>
                </a:highlight>
              </a:rPr>
              <a:t> </a:t>
            </a:r>
            <a:r>
              <a:rPr lang="en-US" sz="1150" b="1" i="1" dirty="0" err="1">
                <a:solidFill>
                  <a:srgbClr val="0000FF"/>
                </a:solidFill>
                <a:highlight>
                  <a:schemeClr val="lt1"/>
                </a:highlight>
              </a:rPr>
              <a:t>sayısı</a:t>
            </a:r>
            <a:r>
              <a:rPr lang="en-US" sz="1150" b="1" i="1" dirty="0">
                <a:solidFill>
                  <a:srgbClr val="0000FF"/>
                </a:solidFill>
                <a:highlight>
                  <a:schemeClr val="lt1"/>
                </a:highlight>
              </a:rPr>
              <a:t> </a:t>
            </a:r>
            <a:r>
              <a:rPr lang="en-US" sz="1150" b="1" i="1" dirty="0" err="1">
                <a:solidFill>
                  <a:srgbClr val="0000FF"/>
                </a:solidFill>
                <a:highlight>
                  <a:schemeClr val="lt1"/>
                </a:highlight>
              </a:rPr>
              <a:t>ise</a:t>
            </a:r>
            <a:r>
              <a:rPr lang="en-US" sz="1150" b="1" i="1" dirty="0">
                <a:solidFill>
                  <a:srgbClr val="0000FF"/>
                </a:solidFill>
                <a:highlight>
                  <a:schemeClr val="lt1"/>
                </a:highlight>
              </a:rPr>
              <a:t> 613 bin </a:t>
            </a:r>
            <a:r>
              <a:rPr lang="en-US" sz="1150" b="1" i="1" dirty="0" err="1">
                <a:solidFill>
                  <a:srgbClr val="0000FF"/>
                </a:solidFill>
                <a:highlight>
                  <a:schemeClr val="lt1"/>
                </a:highlight>
              </a:rPr>
              <a:t>adettir</a:t>
            </a:r>
            <a:r>
              <a:rPr lang="en-US" sz="1150" b="1" i="1" dirty="0">
                <a:solidFill>
                  <a:srgbClr val="0000FF"/>
                </a:solidFill>
                <a:highlight>
                  <a:schemeClr val="lt1"/>
                </a:highlight>
              </a:rPr>
              <a:t>. </a:t>
            </a:r>
            <a:r>
              <a:rPr lang="en-US" sz="1150" b="1" i="1" dirty="0" err="1">
                <a:solidFill>
                  <a:srgbClr val="0000FF"/>
                </a:solidFill>
                <a:highlight>
                  <a:schemeClr val="lt1"/>
                </a:highlight>
              </a:rPr>
              <a:t>Ayrıca</a:t>
            </a:r>
            <a:r>
              <a:rPr lang="en-US" sz="1150" b="1" i="1" dirty="0">
                <a:solidFill>
                  <a:srgbClr val="0000FF"/>
                </a:solidFill>
                <a:highlight>
                  <a:schemeClr val="lt1"/>
                </a:highlight>
              </a:rPr>
              <a:t> </a:t>
            </a:r>
            <a:r>
              <a:rPr lang="en-US" sz="1150" b="1" i="1" dirty="0" err="1">
                <a:solidFill>
                  <a:srgbClr val="0000FF"/>
                </a:solidFill>
                <a:highlight>
                  <a:schemeClr val="lt1"/>
                </a:highlight>
              </a:rPr>
              <a:t>uygulamaların</a:t>
            </a:r>
            <a:r>
              <a:rPr lang="en-US" sz="1150" b="1" i="1" dirty="0">
                <a:solidFill>
                  <a:srgbClr val="0000FF"/>
                </a:solidFill>
                <a:highlight>
                  <a:schemeClr val="lt1"/>
                </a:highlight>
              </a:rPr>
              <a:t> </a:t>
            </a:r>
            <a:r>
              <a:rPr lang="en-US" sz="1150" b="1" i="1" dirty="0" err="1">
                <a:solidFill>
                  <a:srgbClr val="0000FF"/>
                </a:solidFill>
                <a:highlight>
                  <a:schemeClr val="lt1"/>
                </a:highlight>
              </a:rPr>
              <a:t>evrenselliği</a:t>
            </a:r>
            <a:r>
              <a:rPr lang="en-US" sz="1150" b="1" i="1" dirty="0">
                <a:solidFill>
                  <a:srgbClr val="0000FF"/>
                </a:solidFill>
                <a:highlight>
                  <a:schemeClr val="lt1"/>
                </a:highlight>
              </a:rPr>
              <a:t> </a:t>
            </a:r>
            <a:r>
              <a:rPr lang="en-US" sz="1150" b="1" i="1" dirty="0" err="1">
                <a:solidFill>
                  <a:srgbClr val="0000FF"/>
                </a:solidFill>
                <a:highlight>
                  <a:schemeClr val="lt1"/>
                </a:highlight>
              </a:rPr>
              <a:t>düşünüldüğünde</a:t>
            </a:r>
            <a:r>
              <a:rPr lang="en-US" sz="1150" b="1" i="1" dirty="0">
                <a:solidFill>
                  <a:srgbClr val="0000FF"/>
                </a:solidFill>
                <a:highlight>
                  <a:schemeClr val="lt1"/>
                </a:highlight>
              </a:rPr>
              <a:t> </a:t>
            </a:r>
            <a:r>
              <a:rPr lang="en-US" sz="1150" b="1" i="1" dirty="0" err="1">
                <a:solidFill>
                  <a:srgbClr val="0000FF"/>
                </a:solidFill>
                <a:highlight>
                  <a:schemeClr val="lt1"/>
                </a:highlight>
              </a:rPr>
              <a:t>lokalizasyon</a:t>
            </a:r>
            <a:r>
              <a:rPr lang="en-US" sz="1150" b="1" i="1" dirty="0">
                <a:solidFill>
                  <a:srgbClr val="0000FF"/>
                </a:solidFill>
                <a:highlight>
                  <a:schemeClr val="lt1"/>
                </a:highlight>
              </a:rPr>
              <a:t> </a:t>
            </a:r>
            <a:r>
              <a:rPr lang="en-US" sz="1150" b="1" i="1" dirty="0" err="1">
                <a:solidFill>
                  <a:srgbClr val="0000FF"/>
                </a:solidFill>
                <a:highlight>
                  <a:schemeClr val="lt1"/>
                </a:highlight>
              </a:rPr>
              <a:t>çalışmaları</a:t>
            </a:r>
            <a:r>
              <a:rPr lang="en-US" sz="1150" b="1" i="1" dirty="0">
                <a:solidFill>
                  <a:srgbClr val="0000FF"/>
                </a:solidFill>
                <a:highlight>
                  <a:schemeClr val="lt1"/>
                </a:highlight>
              </a:rPr>
              <a:t> </a:t>
            </a:r>
            <a:r>
              <a:rPr lang="en-US" sz="1150" b="1" i="1" dirty="0" err="1">
                <a:solidFill>
                  <a:srgbClr val="0000FF"/>
                </a:solidFill>
                <a:highlight>
                  <a:schemeClr val="lt1"/>
                </a:highlight>
              </a:rPr>
              <a:t>yapılarak</a:t>
            </a:r>
            <a:r>
              <a:rPr lang="en-US" sz="1150" b="1" i="1" dirty="0">
                <a:solidFill>
                  <a:srgbClr val="0000FF"/>
                </a:solidFill>
                <a:highlight>
                  <a:schemeClr val="lt1"/>
                </a:highlight>
              </a:rPr>
              <a:t> </a:t>
            </a:r>
            <a:r>
              <a:rPr lang="en-US" sz="1150" b="1" i="1" dirty="0" err="1">
                <a:solidFill>
                  <a:srgbClr val="0000FF"/>
                </a:solidFill>
                <a:highlight>
                  <a:schemeClr val="lt1"/>
                </a:highlight>
              </a:rPr>
              <a:t>yurtdışı</a:t>
            </a:r>
            <a:r>
              <a:rPr lang="en-US" sz="1150" b="1" i="1" dirty="0">
                <a:solidFill>
                  <a:srgbClr val="0000FF"/>
                </a:solidFill>
                <a:highlight>
                  <a:schemeClr val="lt1"/>
                </a:highlight>
              </a:rPr>
              <a:t> </a:t>
            </a:r>
            <a:r>
              <a:rPr lang="en-US" sz="1150" b="1" i="1" dirty="0" err="1">
                <a:solidFill>
                  <a:srgbClr val="0000FF"/>
                </a:solidFill>
                <a:highlight>
                  <a:schemeClr val="lt1"/>
                </a:highlight>
              </a:rPr>
              <a:t>pazarlarda</a:t>
            </a:r>
            <a:r>
              <a:rPr lang="en-US" sz="1150" b="1" i="1" dirty="0">
                <a:solidFill>
                  <a:srgbClr val="0000FF"/>
                </a:solidFill>
                <a:highlight>
                  <a:schemeClr val="lt1"/>
                </a:highlight>
              </a:rPr>
              <a:t> da </a:t>
            </a:r>
            <a:r>
              <a:rPr lang="en-US" sz="1150" b="1" i="1" dirty="0" err="1">
                <a:solidFill>
                  <a:srgbClr val="0000FF"/>
                </a:solidFill>
                <a:highlight>
                  <a:schemeClr val="lt1"/>
                </a:highlight>
              </a:rPr>
              <a:t>kolayca</a:t>
            </a:r>
            <a:r>
              <a:rPr lang="en-US" sz="1150" b="1" i="1" dirty="0">
                <a:solidFill>
                  <a:srgbClr val="0000FF"/>
                </a:solidFill>
                <a:highlight>
                  <a:schemeClr val="lt1"/>
                </a:highlight>
              </a:rPr>
              <a:t> </a:t>
            </a:r>
            <a:r>
              <a:rPr lang="en-US" sz="1150" b="1" i="1" dirty="0" err="1">
                <a:solidFill>
                  <a:srgbClr val="0000FF"/>
                </a:solidFill>
                <a:highlight>
                  <a:schemeClr val="lt1"/>
                </a:highlight>
              </a:rPr>
              <a:t>yer</a:t>
            </a:r>
            <a:r>
              <a:rPr lang="en-US" sz="1150" b="1" i="1" dirty="0">
                <a:solidFill>
                  <a:srgbClr val="0000FF"/>
                </a:solidFill>
                <a:highlight>
                  <a:schemeClr val="lt1"/>
                </a:highlight>
              </a:rPr>
              <a:t> </a:t>
            </a:r>
            <a:r>
              <a:rPr lang="en-US" sz="1150" b="1" i="1" dirty="0" err="1">
                <a:solidFill>
                  <a:srgbClr val="0000FF"/>
                </a:solidFill>
                <a:highlight>
                  <a:schemeClr val="lt1"/>
                </a:highlight>
              </a:rPr>
              <a:t>alabileceğiz</a:t>
            </a:r>
            <a:r>
              <a:rPr lang="en-US" sz="1150" b="1" i="1" dirty="0">
                <a:solidFill>
                  <a:srgbClr val="0000FF"/>
                </a:solidFill>
                <a:highlight>
                  <a:schemeClr val="lt1"/>
                </a:highlight>
              </a:rPr>
              <a:t>.</a:t>
            </a:r>
            <a:endParaRPr sz="1150" b="1" i="1" dirty="0">
              <a:solidFill>
                <a:srgbClr val="0000FF"/>
              </a:solidFill>
              <a:highlight>
                <a:schemeClr val="lt1"/>
              </a:highlight>
            </a:endParaRPr>
          </a:p>
          <a:p>
            <a:pPr marL="0" lvl="0" indent="0" algn="just" rtl="0">
              <a:lnSpc>
                <a:spcPct val="115000"/>
              </a:lnSpc>
              <a:spcBef>
                <a:spcPts val="1200"/>
              </a:spcBef>
              <a:spcAft>
                <a:spcPts val="1200"/>
              </a:spcAft>
              <a:buClr>
                <a:schemeClr val="dk1"/>
              </a:buClr>
              <a:buSzPts val="1100"/>
              <a:buFont typeface="Arial"/>
              <a:buNone/>
            </a:pPr>
            <a:endParaRPr sz="1150" b="1" dirty="0">
              <a:solidFill>
                <a:srgbClr val="4A4A4A"/>
              </a:solidFill>
              <a:highlight>
                <a:srgbClr val="FFFFFF"/>
              </a:highlight>
            </a:endParaRPr>
          </a:p>
        </p:txBody>
      </p:sp>
      <p:sp>
        <p:nvSpPr>
          <p:cNvPr id="172" name="Google Shape;172;gc33605b8e1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bf1bcfeb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50" b="1" i="1" dirty="0" err="1">
                <a:solidFill>
                  <a:srgbClr val="0000FF"/>
                </a:solidFill>
                <a:highlight>
                  <a:schemeClr val="lt1"/>
                </a:highlight>
              </a:rPr>
              <a:t>Bulut</a:t>
            </a:r>
            <a:r>
              <a:rPr lang="en-US" sz="1150" b="1" i="1" dirty="0">
                <a:solidFill>
                  <a:srgbClr val="0000FF"/>
                </a:solidFill>
                <a:highlight>
                  <a:schemeClr val="lt1"/>
                </a:highlight>
              </a:rPr>
              <a:t> </a:t>
            </a:r>
            <a:r>
              <a:rPr lang="en-US" sz="1150" b="1" i="1" dirty="0" err="1">
                <a:solidFill>
                  <a:srgbClr val="0000FF"/>
                </a:solidFill>
                <a:highlight>
                  <a:schemeClr val="lt1"/>
                </a:highlight>
              </a:rPr>
              <a:t>sistemler</a:t>
            </a:r>
            <a:r>
              <a:rPr lang="en-US" sz="1150" b="1" i="1" dirty="0">
                <a:solidFill>
                  <a:srgbClr val="0000FF"/>
                </a:solidFill>
                <a:highlight>
                  <a:schemeClr val="lt1"/>
                </a:highlight>
              </a:rPr>
              <a:t> </a:t>
            </a:r>
            <a:r>
              <a:rPr lang="en-US" sz="1150" b="1" i="1" dirty="0" err="1">
                <a:solidFill>
                  <a:srgbClr val="0000FF"/>
                </a:solidFill>
                <a:highlight>
                  <a:schemeClr val="lt1"/>
                </a:highlight>
              </a:rPr>
              <a:t>üzerinde</a:t>
            </a:r>
            <a:r>
              <a:rPr lang="en-US" sz="1150" b="1" i="1" dirty="0">
                <a:solidFill>
                  <a:srgbClr val="0000FF"/>
                </a:solidFill>
                <a:highlight>
                  <a:schemeClr val="lt1"/>
                </a:highlight>
              </a:rPr>
              <a:t> </a:t>
            </a:r>
            <a:r>
              <a:rPr lang="en-US" sz="1150" b="1" i="1" dirty="0" err="1">
                <a:solidFill>
                  <a:srgbClr val="0000FF"/>
                </a:solidFill>
                <a:highlight>
                  <a:schemeClr val="lt1"/>
                </a:highlight>
              </a:rPr>
              <a:t>yoğunlaşan</a:t>
            </a:r>
            <a:r>
              <a:rPr lang="en-US" sz="1150" b="1" i="1" dirty="0">
                <a:solidFill>
                  <a:srgbClr val="0000FF"/>
                </a:solidFill>
                <a:highlight>
                  <a:schemeClr val="lt1"/>
                </a:highlight>
              </a:rPr>
              <a:t> </a:t>
            </a:r>
            <a:r>
              <a:rPr lang="en-US" sz="1150" b="1" i="1" dirty="0" err="1">
                <a:solidFill>
                  <a:srgbClr val="0000FF"/>
                </a:solidFill>
                <a:highlight>
                  <a:schemeClr val="lt1"/>
                </a:highlight>
              </a:rPr>
              <a:t>bilişim</a:t>
            </a:r>
            <a:r>
              <a:rPr lang="en-US" sz="1150" b="1" i="1" dirty="0">
                <a:solidFill>
                  <a:srgbClr val="0000FF"/>
                </a:solidFill>
                <a:highlight>
                  <a:schemeClr val="lt1"/>
                </a:highlight>
              </a:rPr>
              <a:t> </a:t>
            </a:r>
            <a:r>
              <a:rPr lang="en-US" sz="1150" b="1" i="1" dirty="0" err="1">
                <a:solidFill>
                  <a:srgbClr val="0000FF"/>
                </a:solidFill>
                <a:highlight>
                  <a:schemeClr val="lt1"/>
                </a:highlight>
              </a:rPr>
              <a:t>sektöründe</a:t>
            </a:r>
            <a:r>
              <a:rPr lang="en-US" sz="1150" b="1" i="1" dirty="0">
                <a:solidFill>
                  <a:srgbClr val="0000FF"/>
                </a:solidFill>
                <a:highlight>
                  <a:schemeClr val="lt1"/>
                </a:highlight>
              </a:rPr>
              <a:t>, </a:t>
            </a:r>
            <a:r>
              <a:rPr lang="en-US" sz="1150" b="1" i="1" dirty="0" err="1">
                <a:solidFill>
                  <a:srgbClr val="0000FF"/>
                </a:solidFill>
                <a:highlight>
                  <a:schemeClr val="lt1"/>
                </a:highlight>
              </a:rPr>
              <a:t>işletmenin</a:t>
            </a:r>
            <a:r>
              <a:rPr lang="en-US" sz="1150" b="1" i="1" dirty="0">
                <a:solidFill>
                  <a:srgbClr val="0000FF"/>
                </a:solidFill>
                <a:highlight>
                  <a:schemeClr val="lt1"/>
                </a:highlight>
              </a:rPr>
              <a:t> </a:t>
            </a:r>
            <a:r>
              <a:rPr lang="en-US" sz="1150" b="1" i="1" dirty="0" err="1">
                <a:solidFill>
                  <a:srgbClr val="0000FF"/>
                </a:solidFill>
                <a:highlight>
                  <a:schemeClr val="lt1"/>
                </a:highlight>
              </a:rPr>
              <a:t>yerel</a:t>
            </a:r>
            <a:r>
              <a:rPr lang="en-US" sz="1150" b="1" i="1" dirty="0">
                <a:solidFill>
                  <a:srgbClr val="0000FF"/>
                </a:solidFill>
                <a:highlight>
                  <a:schemeClr val="lt1"/>
                </a:highlight>
              </a:rPr>
              <a:t> </a:t>
            </a:r>
            <a:r>
              <a:rPr lang="en-US" sz="1150" b="1" i="1" dirty="0" err="1">
                <a:solidFill>
                  <a:srgbClr val="0000FF"/>
                </a:solidFill>
                <a:highlight>
                  <a:schemeClr val="lt1"/>
                </a:highlight>
              </a:rPr>
              <a:t>kaynakları</a:t>
            </a:r>
            <a:r>
              <a:rPr lang="en-US" sz="1150" b="1" i="1" dirty="0">
                <a:solidFill>
                  <a:srgbClr val="0000FF"/>
                </a:solidFill>
                <a:highlight>
                  <a:schemeClr val="lt1"/>
                </a:highlight>
              </a:rPr>
              <a:t> </a:t>
            </a:r>
            <a:r>
              <a:rPr lang="en-US" sz="1150" b="1" i="1" dirty="0" err="1">
                <a:solidFill>
                  <a:srgbClr val="0000FF"/>
                </a:solidFill>
                <a:highlight>
                  <a:schemeClr val="lt1"/>
                </a:highlight>
              </a:rPr>
              <a:t>kullanan</a:t>
            </a:r>
            <a:r>
              <a:rPr lang="en-US" sz="1150" b="1" i="1" dirty="0">
                <a:solidFill>
                  <a:srgbClr val="0000FF"/>
                </a:solidFill>
                <a:highlight>
                  <a:schemeClr val="lt1"/>
                </a:highlight>
              </a:rPr>
              <a:t> </a:t>
            </a:r>
            <a:r>
              <a:rPr lang="en-US" sz="1150" b="1" i="1" dirty="0" err="1">
                <a:solidFill>
                  <a:srgbClr val="0000FF"/>
                </a:solidFill>
                <a:highlight>
                  <a:schemeClr val="lt1"/>
                </a:highlight>
              </a:rPr>
              <a:t>özel</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cihaz</a:t>
            </a:r>
            <a:r>
              <a:rPr lang="en-US" sz="1150" b="1" i="1" dirty="0">
                <a:solidFill>
                  <a:srgbClr val="0000FF"/>
                </a:solidFill>
                <a:highlight>
                  <a:schemeClr val="lt1"/>
                </a:highlight>
              </a:rPr>
              <a:t> </a:t>
            </a:r>
            <a:r>
              <a:rPr lang="en-US" sz="1150" b="1" i="1" dirty="0" err="1">
                <a:solidFill>
                  <a:srgbClr val="0000FF"/>
                </a:solidFill>
                <a:highlight>
                  <a:schemeClr val="lt1"/>
                </a:highlight>
              </a:rPr>
              <a:t>üzerinden</a:t>
            </a:r>
            <a:r>
              <a:rPr lang="en-US" sz="1150" b="1" i="1" dirty="0">
                <a:solidFill>
                  <a:srgbClr val="0000FF"/>
                </a:solidFill>
                <a:highlight>
                  <a:schemeClr val="lt1"/>
                </a:highlight>
              </a:rPr>
              <a:t> </a:t>
            </a:r>
            <a:r>
              <a:rPr lang="en-US" sz="1150" b="1" i="1" dirty="0" err="1">
                <a:solidFill>
                  <a:srgbClr val="0000FF"/>
                </a:solidFill>
                <a:highlight>
                  <a:schemeClr val="lt1"/>
                </a:highlight>
              </a:rPr>
              <a:t>pek</a:t>
            </a:r>
            <a:r>
              <a:rPr lang="en-US" sz="1150" b="1" i="1" dirty="0">
                <a:solidFill>
                  <a:srgbClr val="0000FF"/>
                </a:solidFill>
                <a:highlight>
                  <a:schemeClr val="lt1"/>
                </a:highlight>
              </a:rPr>
              <a:t> </a:t>
            </a:r>
            <a:r>
              <a:rPr lang="en-US" sz="1150" b="1" i="1" dirty="0" err="1">
                <a:solidFill>
                  <a:srgbClr val="0000FF"/>
                </a:solidFill>
                <a:highlight>
                  <a:schemeClr val="lt1"/>
                </a:highlight>
              </a:rPr>
              <a:t>çok</a:t>
            </a:r>
            <a:r>
              <a:rPr lang="en-US" sz="1150" b="1" i="1" dirty="0">
                <a:solidFill>
                  <a:srgbClr val="0000FF"/>
                </a:solidFill>
                <a:highlight>
                  <a:schemeClr val="lt1"/>
                </a:highlight>
              </a:rPr>
              <a:t> </a:t>
            </a:r>
            <a:r>
              <a:rPr lang="en-US" sz="1150" b="1" i="1" dirty="0" err="1">
                <a:solidFill>
                  <a:srgbClr val="0000FF"/>
                </a:solidFill>
                <a:highlight>
                  <a:schemeClr val="lt1"/>
                </a:highlight>
              </a:rPr>
              <a:t>uygulamanın</a:t>
            </a:r>
            <a:r>
              <a:rPr lang="en-US" sz="1150" b="1" i="1" dirty="0">
                <a:solidFill>
                  <a:srgbClr val="0000FF"/>
                </a:solidFill>
                <a:highlight>
                  <a:schemeClr val="lt1"/>
                </a:highlight>
              </a:rPr>
              <a:t> </a:t>
            </a:r>
            <a:r>
              <a:rPr lang="en-US" sz="1150" b="1" i="1" dirty="0" err="1">
                <a:solidFill>
                  <a:srgbClr val="0000FF"/>
                </a:solidFill>
                <a:highlight>
                  <a:schemeClr val="lt1"/>
                </a:highlight>
              </a:rPr>
              <a:t>sunulacağı</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ürün</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pazarda</a:t>
            </a:r>
            <a:r>
              <a:rPr lang="en-US" sz="1150" b="1" i="1" dirty="0">
                <a:solidFill>
                  <a:srgbClr val="0000FF"/>
                </a:solidFill>
                <a:highlight>
                  <a:schemeClr val="lt1"/>
                </a:highlight>
              </a:rPr>
              <a:t> yeni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alternatif</a:t>
            </a:r>
            <a:r>
              <a:rPr lang="en-US" sz="1150" b="1" i="1" dirty="0">
                <a:solidFill>
                  <a:srgbClr val="0000FF"/>
                </a:solidFill>
                <a:highlight>
                  <a:schemeClr val="lt1"/>
                </a:highlight>
              </a:rPr>
              <a:t> </a:t>
            </a:r>
            <a:r>
              <a:rPr lang="en-US" sz="1150" b="1" i="1" dirty="0" err="1">
                <a:solidFill>
                  <a:srgbClr val="0000FF"/>
                </a:solidFill>
                <a:highlight>
                  <a:schemeClr val="lt1"/>
                </a:highlight>
              </a:rPr>
              <a:t>yaratmak</a:t>
            </a:r>
            <a:r>
              <a:rPr lang="en-US" sz="1150" b="1" i="1" dirty="0">
                <a:solidFill>
                  <a:srgbClr val="0000FF"/>
                </a:solidFill>
                <a:highlight>
                  <a:schemeClr val="lt1"/>
                </a:highlight>
              </a:rPr>
              <a:t> </a:t>
            </a:r>
            <a:r>
              <a:rPr lang="en-US" sz="1150" b="1" i="1" dirty="0" err="1">
                <a:solidFill>
                  <a:srgbClr val="0000FF"/>
                </a:solidFill>
                <a:highlight>
                  <a:schemeClr val="lt1"/>
                </a:highlight>
              </a:rPr>
              <a:t>istedik</a:t>
            </a:r>
            <a:r>
              <a:rPr lang="en-US" sz="1150" b="1" i="1" dirty="0">
                <a:solidFill>
                  <a:srgbClr val="0000FF"/>
                </a:solidFill>
                <a:highlight>
                  <a:schemeClr val="lt1"/>
                </a:highlight>
              </a:rPr>
              <a:t>. </a:t>
            </a:r>
            <a:r>
              <a:rPr lang="en-US" sz="1150" b="1" i="1" dirty="0" err="1">
                <a:solidFill>
                  <a:srgbClr val="0000FF"/>
                </a:solidFill>
                <a:highlight>
                  <a:schemeClr val="lt1"/>
                </a:highlight>
              </a:rPr>
              <a:t>Küçük</a:t>
            </a:r>
            <a:r>
              <a:rPr lang="en-US" sz="1150" b="1" i="1" dirty="0">
                <a:solidFill>
                  <a:srgbClr val="0000FF"/>
                </a:solidFill>
                <a:highlight>
                  <a:schemeClr val="lt1"/>
                </a:highlight>
              </a:rPr>
              <a:t> </a:t>
            </a:r>
            <a:r>
              <a:rPr lang="en-US" sz="1150" b="1" i="1" dirty="0" err="1">
                <a:solidFill>
                  <a:srgbClr val="0000FF"/>
                </a:solidFill>
                <a:highlight>
                  <a:schemeClr val="lt1"/>
                </a:highlight>
              </a:rPr>
              <a:t>işletmelerde</a:t>
            </a:r>
            <a:r>
              <a:rPr lang="en-US" sz="1150" b="1" i="1" dirty="0">
                <a:solidFill>
                  <a:srgbClr val="0000FF"/>
                </a:solidFill>
                <a:highlight>
                  <a:schemeClr val="lt1"/>
                </a:highlight>
              </a:rPr>
              <a:t> </a:t>
            </a:r>
            <a:r>
              <a:rPr lang="en-US" sz="1150" b="1" i="1" dirty="0" err="1">
                <a:solidFill>
                  <a:srgbClr val="0000FF"/>
                </a:solidFill>
                <a:highlight>
                  <a:schemeClr val="lt1"/>
                </a:highlight>
              </a:rPr>
              <a:t>ücretli</a:t>
            </a:r>
            <a:r>
              <a:rPr lang="en-US" sz="1150" b="1" i="1" dirty="0">
                <a:solidFill>
                  <a:srgbClr val="0000FF"/>
                </a:solidFill>
                <a:highlight>
                  <a:schemeClr val="lt1"/>
                </a:highlight>
              </a:rPr>
              <a:t> </a:t>
            </a:r>
            <a:r>
              <a:rPr lang="en-US" sz="1150" b="1" i="1" dirty="0" err="1">
                <a:solidFill>
                  <a:srgbClr val="0000FF"/>
                </a:solidFill>
                <a:highlight>
                  <a:schemeClr val="lt1"/>
                </a:highlight>
              </a:rPr>
              <a:t>bulut</a:t>
            </a:r>
            <a:r>
              <a:rPr lang="en-US" sz="1150" b="1" i="1" dirty="0">
                <a:solidFill>
                  <a:srgbClr val="0000FF"/>
                </a:solidFill>
                <a:highlight>
                  <a:schemeClr val="lt1"/>
                </a:highlight>
              </a:rPr>
              <a:t> </a:t>
            </a:r>
            <a:r>
              <a:rPr lang="en-US" sz="1150" b="1" i="1" dirty="0" err="1">
                <a:solidFill>
                  <a:srgbClr val="0000FF"/>
                </a:solidFill>
                <a:highlight>
                  <a:schemeClr val="lt1"/>
                </a:highlight>
              </a:rPr>
              <a:t>bilişim</a:t>
            </a:r>
            <a:r>
              <a:rPr lang="en-US" sz="1150" b="1" i="1" dirty="0">
                <a:solidFill>
                  <a:srgbClr val="0000FF"/>
                </a:solidFill>
                <a:highlight>
                  <a:schemeClr val="lt1"/>
                </a:highlight>
              </a:rPr>
              <a:t> </a:t>
            </a:r>
            <a:r>
              <a:rPr lang="en-US" sz="1150" b="1" i="1" dirty="0" err="1">
                <a:solidFill>
                  <a:srgbClr val="0000FF"/>
                </a:solidFill>
                <a:highlight>
                  <a:schemeClr val="lt1"/>
                </a:highlight>
              </a:rPr>
              <a:t>ürünü</a:t>
            </a:r>
            <a:r>
              <a:rPr lang="en-US" sz="1150" b="1" i="1" dirty="0">
                <a:solidFill>
                  <a:srgbClr val="0000FF"/>
                </a:solidFill>
                <a:highlight>
                  <a:schemeClr val="lt1"/>
                </a:highlight>
              </a:rPr>
              <a:t> </a:t>
            </a:r>
            <a:r>
              <a:rPr lang="en-US" sz="1150" b="1" i="1" dirty="0" err="1">
                <a:solidFill>
                  <a:srgbClr val="0000FF"/>
                </a:solidFill>
                <a:highlight>
                  <a:schemeClr val="lt1"/>
                </a:highlight>
              </a:rPr>
              <a:t>kullanımı</a:t>
            </a:r>
            <a:r>
              <a:rPr lang="en-US" sz="1150" b="1" i="1" dirty="0">
                <a:solidFill>
                  <a:srgbClr val="0000FF"/>
                </a:solidFill>
                <a:highlight>
                  <a:schemeClr val="lt1"/>
                </a:highlight>
              </a:rPr>
              <a:t> %12 dir. </a:t>
            </a:r>
            <a:r>
              <a:rPr lang="en-US" sz="1150" b="1" i="1" dirty="0" err="1">
                <a:solidFill>
                  <a:srgbClr val="0000FF"/>
                </a:solidFill>
                <a:highlight>
                  <a:schemeClr val="lt1"/>
                </a:highlight>
              </a:rPr>
              <a:t>Buradaki</a:t>
            </a:r>
            <a:r>
              <a:rPr lang="en-US" sz="1150" b="1" i="1" dirty="0">
                <a:solidFill>
                  <a:srgbClr val="0000FF"/>
                </a:solidFill>
                <a:highlight>
                  <a:schemeClr val="lt1"/>
                </a:highlight>
              </a:rPr>
              <a:t> </a:t>
            </a:r>
            <a:r>
              <a:rPr lang="en-US" sz="1150" b="1" i="1" dirty="0" err="1">
                <a:solidFill>
                  <a:srgbClr val="0000FF"/>
                </a:solidFill>
                <a:highlight>
                  <a:schemeClr val="lt1"/>
                </a:highlight>
              </a:rPr>
              <a:t>boşluğu</a:t>
            </a:r>
            <a:r>
              <a:rPr lang="en-US" sz="1150" b="1" i="1" dirty="0">
                <a:solidFill>
                  <a:srgbClr val="0000FF"/>
                </a:solidFill>
                <a:highlight>
                  <a:schemeClr val="lt1"/>
                </a:highlight>
              </a:rPr>
              <a:t> </a:t>
            </a:r>
            <a:r>
              <a:rPr lang="en-US" sz="1150" b="1" i="1" dirty="0" err="1">
                <a:solidFill>
                  <a:srgbClr val="0000FF"/>
                </a:solidFill>
                <a:highlight>
                  <a:schemeClr val="lt1"/>
                </a:highlight>
              </a:rPr>
              <a:t>alternatif</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ekonomik</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ürün</a:t>
            </a:r>
            <a:r>
              <a:rPr lang="en-US" sz="1150" b="1" i="1" dirty="0">
                <a:solidFill>
                  <a:srgbClr val="0000FF"/>
                </a:solidFill>
                <a:highlight>
                  <a:schemeClr val="lt1"/>
                </a:highlight>
              </a:rPr>
              <a:t> </a:t>
            </a:r>
            <a:r>
              <a:rPr lang="en-US" sz="1150" b="1" i="1" dirty="0" err="1">
                <a:solidFill>
                  <a:srgbClr val="0000FF"/>
                </a:solidFill>
                <a:highlight>
                  <a:schemeClr val="lt1"/>
                </a:highlight>
              </a:rPr>
              <a:t>ile</a:t>
            </a:r>
            <a:r>
              <a:rPr lang="en-US" sz="1150" b="1" i="1" dirty="0">
                <a:solidFill>
                  <a:srgbClr val="0000FF"/>
                </a:solidFill>
                <a:highlight>
                  <a:schemeClr val="lt1"/>
                </a:highlight>
              </a:rPr>
              <a:t> </a:t>
            </a:r>
            <a:r>
              <a:rPr lang="en-US" sz="1150" b="1" i="1" dirty="0" err="1">
                <a:solidFill>
                  <a:srgbClr val="0000FF"/>
                </a:solidFill>
                <a:highlight>
                  <a:schemeClr val="lt1"/>
                </a:highlight>
              </a:rPr>
              <a:t>doldurmayı</a:t>
            </a:r>
            <a:r>
              <a:rPr lang="en-US" sz="1150" b="1" i="1" dirty="0">
                <a:solidFill>
                  <a:srgbClr val="0000FF"/>
                </a:solidFill>
                <a:highlight>
                  <a:schemeClr val="lt1"/>
                </a:highlight>
              </a:rPr>
              <a:t> </a:t>
            </a:r>
            <a:r>
              <a:rPr lang="en-US" sz="1150" b="1" i="1" dirty="0" err="1">
                <a:solidFill>
                  <a:srgbClr val="0000FF"/>
                </a:solidFill>
                <a:highlight>
                  <a:schemeClr val="lt1"/>
                </a:highlight>
              </a:rPr>
              <a:t>düşündük</a:t>
            </a:r>
            <a:r>
              <a:rPr lang="en-US" sz="1150" b="1" i="1" dirty="0">
                <a:solidFill>
                  <a:srgbClr val="0000FF"/>
                </a:solidFill>
                <a:highlight>
                  <a:schemeClr val="lt1"/>
                </a:highlight>
              </a:rPr>
              <a:t>.</a:t>
            </a:r>
            <a:endParaRPr sz="1150" b="1" i="1" dirty="0">
              <a:solidFill>
                <a:srgbClr val="0000FF"/>
              </a:solidFill>
              <a:highlight>
                <a:schemeClr val="lt1"/>
              </a:highlight>
            </a:endParaRPr>
          </a:p>
          <a:p>
            <a:pPr marL="0" lvl="0" indent="0" algn="l" rtl="0">
              <a:lnSpc>
                <a:spcPct val="115000"/>
              </a:lnSpc>
              <a:spcBef>
                <a:spcPts val="1200"/>
              </a:spcBef>
              <a:spcAft>
                <a:spcPts val="1200"/>
              </a:spcAft>
              <a:buClr>
                <a:schemeClr val="dk1"/>
              </a:buClr>
              <a:buSzPts val="1100"/>
              <a:buFont typeface="Arial"/>
              <a:buNone/>
            </a:pPr>
            <a:r>
              <a:rPr lang="en-US" sz="1150" b="1" i="1" dirty="0" err="1">
                <a:solidFill>
                  <a:srgbClr val="0000FF"/>
                </a:solidFill>
                <a:highlight>
                  <a:schemeClr val="lt1"/>
                </a:highlight>
              </a:rPr>
              <a:t>Mevcut</a:t>
            </a:r>
            <a:r>
              <a:rPr lang="en-US" sz="1150" b="1" i="1" dirty="0">
                <a:solidFill>
                  <a:srgbClr val="0000FF"/>
                </a:solidFill>
                <a:highlight>
                  <a:schemeClr val="lt1"/>
                </a:highlight>
              </a:rPr>
              <a:t> </a:t>
            </a:r>
            <a:r>
              <a:rPr lang="en-US" sz="1150" b="1" i="1" dirty="0" err="1">
                <a:solidFill>
                  <a:srgbClr val="0000FF"/>
                </a:solidFill>
                <a:highlight>
                  <a:schemeClr val="lt1"/>
                </a:highlight>
              </a:rPr>
              <a:t>ürünleri</a:t>
            </a:r>
            <a:r>
              <a:rPr lang="en-US" sz="1150" b="1" i="1" dirty="0">
                <a:solidFill>
                  <a:srgbClr val="0000FF"/>
                </a:solidFill>
                <a:highlight>
                  <a:schemeClr val="lt1"/>
                </a:highlight>
              </a:rPr>
              <a:t> </a:t>
            </a:r>
            <a:r>
              <a:rPr lang="en-US" sz="1150" b="1" i="1" dirty="0" err="1">
                <a:solidFill>
                  <a:srgbClr val="0000FF"/>
                </a:solidFill>
                <a:highlight>
                  <a:schemeClr val="lt1"/>
                </a:highlight>
              </a:rPr>
              <a:t>müşterilerin</a:t>
            </a:r>
            <a:r>
              <a:rPr lang="en-US" sz="1150" b="1" i="1" dirty="0">
                <a:solidFill>
                  <a:srgbClr val="0000FF"/>
                </a:solidFill>
                <a:highlight>
                  <a:schemeClr val="lt1"/>
                </a:highlight>
              </a:rPr>
              <a:t> </a:t>
            </a:r>
            <a:r>
              <a:rPr lang="en-US" sz="1150" b="1" i="1" dirty="0" err="1">
                <a:solidFill>
                  <a:srgbClr val="0000FF"/>
                </a:solidFill>
                <a:highlight>
                  <a:schemeClr val="lt1"/>
                </a:highlight>
              </a:rPr>
              <a:t>kendi</a:t>
            </a:r>
            <a:r>
              <a:rPr lang="en-US" sz="1150" b="1" i="1" dirty="0">
                <a:solidFill>
                  <a:srgbClr val="0000FF"/>
                </a:solidFill>
                <a:highlight>
                  <a:schemeClr val="lt1"/>
                </a:highlight>
              </a:rPr>
              <a:t> </a:t>
            </a:r>
            <a:r>
              <a:rPr lang="en-US" sz="1150" b="1" i="1" dirty="0" err="1">
                <a:solidFill>
                  <a:srgbClr val="0000FF"/>
                </a:solidFill>
                <a:highlight>
                  <a:schemeClr val="lt1"/>
                </a:highlight>
              </a:rPr>
              <a:t>başlarına</a:t>
            </a:r>
            <a:r>
              <a:rPr lang="en-US" sz="1150" b="1" i="1" dirty="0">
                <a:solidFill>
                  <a:srgbClr val="0000FF"/>
                </a:solidFill>
                <a:highlight>
                  <a:schemeClr val="lt1"/>
                </a:highlight>
              </a:rPr>
              <a:t> </a:t>
            </a:r>
            <a:r>
              <a:rPr lang="en-US" sz="1150" b="1" i="1" dirty="0" err="1">
                <a:solidFill>
                  <a:srgbClr val="0000FF"/>
                </a:solidFill>
                <a:highlight>
                  <a:schemeClr val="lt1"/>
                </a:highlight>
              </a:rPr>
              <a:t>kullanmasında</a:t>
            </a:r>
            <a:r>
              <a:rPr lang="en-US" sz="1150" b="1" i="1" dirty="0">
                <a:solidFill>
                  <a:srgbClr val="0000FF"/>
                </a:solidFill>
                <a:highlight>
                  <a:schemeClr val="lt1"/>
                </a:highlight>
              </a:rPr>
              <a:t> </a:t>
            </a:r>
            <a:r>
              <a:rPr lang="en-US" sz="1150" b="1" i="1" dirty="0" err="1">
                <a:solidFill>
                  <a:srgbClr val="0000FF"/>
                </a:solidFill>
                <a:highlight>
                  <a:schemeClr val="lt1"/>
                </a:highlight>
              </a:rPr>
              <a:t>ki</a:t>
            </a:r>
            <a:r>
              <a:rPr lang="en-US" sz="1150" b="1" i="1" dirty="0">
                <a:solidFill>
                  <a:srgbClr val="0000FF"/>
                </a:solidFill>
                <a:highlight>
                  <a:schemeClr val="lt1"/>
                </a:highlight>
              </a:rPr>
              <a:t> </a:t>
            </a:r>
            <a:r>
              <a:rPr lang="en-US" sz="1150" b="1" i="1" dirty="0" err="1">
                <a:solidFill>
                  <a:srgbClr val="0000FF"/>
                </a:solidFill>
                <a:highlight>
                  <a:schemeClr val="lt1"/>
                </a:highlight>
              </a:rPr>
              <a:t>zorluklar</a:t>
            </a:r>
            <a:r>
              <a:rPr lang="en-US" sz="1150" b="1" i="1" dirty="0">
                <a:solidFill>
                  <a:srgbClr val="0000FF"/>
                </a:solidFill>
                <a:highlight>
                  <a:schemeClr val="lt1"/>
                </a:highlight>
              </a:rPr>
              <a:t>, </a:t>
            </a:r>
            <a:r>
              <a:rPr lang="en-US" sz="1150" b="1" i="1" dirty="0" err="1">
                <a:solidFill>
                  <a:srgbClr val="0000FF"/>
                </a:solidFill>
                <a:highlight>
                  <a:schemeClr val="lt1"/>
                </a:highlight>
              </a:rPr>
              <a:t>satış</a:t>
            </a:r>
            <a:r>
              <a:rPr lang="en-US" sz="1150" b="1" i="1" dirty="0">
                <a:solidFill>
                  <a:srgbClr val="0000FF"/>
                </a:solidFill>
                <a:highlight>
                  <a:schemeClr val="lt1"/>
                </a:highlight>
              </a:rPr>
              <a:t> </a:t>
            </a:r>
            <a:r>
              <a:rPr lang="en-US" sz="1150" b="1" i="1" dirty="0" err="1">
                <a:solidFill>
                  <a:srgbClr val="0000FF"/>
                </a:solidFill>
                <a:highlight>
                  <a:schemeClr val="lt1"/>
                </a:highlight>
              </a:rPr>
              <a:t>sonrası</a:t>
            </a:r>
            <a:r>
              <a:rPr lang="en-US" sz="1150" b="1" i="1" dirty="0">
                <a:solidFill>
                  <a:srgbClr val="0000FF"/>
                </a:solidFill>
                <a:highlight>
                  <a:schemeClr val="lt1"/>
                </a:highlight>
              </a:rPr>
              <a:t> </a:t>
            </a:r>
            <a:r>
              <a:rPr lang="en-US" sz="1150" b="1" i="1" dirty="0" err="1">
                <a:solidFill>
                  <a:srgbClr val="0000FF"/>
                </a:solidFill>
                <a:highlight>
                  <a:schemeClr val="lt1"/>
                </a:highlight>
              </a:rPr>
              <a:t>destek</a:t>
            </a:r>
            <a:r>
              <a:rPr lang="en-US" sz="1150" b="1" i="1" dirty="0">
                <a:solidFill>
                  <a:srgbClr val="0000FF"/>
                </a:solidFill>
                <a:highlight>
                  <a:schemeClr val="lt1"/>
                </a:highlight>
              </a:rPr>
              <a:t> </a:t>
            </a:r>
            <a:r>
              <a:rPr lang="en-US" sz="1150" b="1" i="1" dirty="0" err="1">
                <a:solidFill>
                  <a:srgbClr val="0000FF"/>
                </a:solidFill>
                <a:highlight>
                  <a:schemeClr val="lt1"/>
                </a:highlight>
              </a:rPr>
              <a:t>tarafında</a:t>
            </a:r>
            <a:r>
              <a:rPr lang="en-US" sz="1150" b="1" i="1" dirty="0">
                <a:solidFill>
                  <a:srgbClr val="0000FF"/>
                </a:solidFill>
                <a:highlight>
                  <a:schemeClr val="lt1"/>
                </a:highlight>
              </a:rPr>
              <a:t> </a:t>
            </a:r>
            <a:r>
              <a:rPr lang="en-US" sz="1150" b="1" i="1" dirty="0" err="1">
                <a:solidFill>
                  <a:srgbClr val="0000FF"/>
                </a:solidFill>
                <a:highlight>
                  <a:schemeClr val="lt1"/>
                </a:highlight>
              </a:rPr>
              <a:t>yaşanan</a:t>
            </a:r>
            <a:r>
              <a:rPr lang="en-US" sz="1150" b="1" i="1" dirty="0">
                <a:solidFill>
                  <a:srgbClr val="0000FF"/>
                </a:solidFill>
                <a:highlight>
                  <a:schemeClr val="lt1"/>
                </a:highlight>
              </a:rPr>
              <a:t> </a:t>
            </a:r>
            <a:r>
              <a:rPr lang="en-US" sz="1150" b="1" i="1" dirty="0" err="1">
                <a:solidFill>
                  <a:srgbClr val="0000FF"/>
                </a:solidFill>
                <a:highlight>
                  <a:schemeClr val="lt1"/>
                </a:highlight>
              </a:rPr>
              <a:t>aksaklıkların</a:t>
            </a:r>
            <a:r>
              <a:rPr lang="en-US" sz="1150" b="1" i="1" dirty="0">
                <a:solidFill>
                  <a:srgbClr val="0000FF"/>
                </a:solidFill>
                <a:highlight>
                  <a:schemeClr val="lt1"/>
                </a:highlight>
              </a:rPr>
              <a:t> internet </a:t>
            </a:r>
            <a:r>
              <a:rPr lang="en-US" sz="1150" b="1" i="1" dirty="0" err="1">
                <a:solidFill>
                  <a:srgbClr val="0000FF"/>
                </a:solidFill>
                <a:highlight>
                  <a:schemeClr val="lt1"/>
                </a:highlight>
              </a:rPr>
              <a:t>üzerindeki</a:t>
            </a:r>
            <a:r>
              <a:rPr lang="en-US" sz="1150" b="1" i="1" dirty="0">
                <a:solidFill>
                  <a:srgbClr val="0000FF"/>
                </a:solidFill>
                <a:highlight>
                  <a:schemeClr val="lt1"/>
                </a:highlight>
              </a:rPr>
              <a:t> </a:t>
            </a:r>
            <a:r>
              <a:rPr lang="en-US" sz="1150" b="1" i="1" dirty="0" err="1">
                <a:solidFill>
                  <a:srgbClr val="0000FF"/>
                </a:solidFill>
                <a:highlight>
                  <a:schemeClr val="lt1"/>
                </a:highlight>
              </a:rPr>
              <a:t>şikayet</a:t>
            </a:r>
            <a:r>
              <a:rPr lang="en-US" sz="1150" b="1" i="1" dirty="0">
                <a:solidFill>
                  <a:srgbClr val="0000FF"/>
                </a:solidFill>
                <a:highlight>
                  <a:schemeClr val="lt1"/>
                </a:highlight>
              </a:rPr>
              <a:t> </a:t>
            </a:r>
            <a:r>
              <a:rPr lang="en-US" sz="1150" b="1" i="1" dirty="0" err="1">
                <a:solidFill>
                  <a:srgbClr val="0000FF"/>
                </a:solidFill>
                <a:highlight>
                  <a:schemeClr val="lt1"/>
                </a:highlight>
              </a:rPr>
              <a:t>kayıtları</a:t>
            </a:r>
            <a:r>
              <a:rPr lang="en-US" sz="1150" b="1" i="1" dirty="0">
                <a:solidFill>
                  <a:srgbClr val="0000FF"/>
                </a:solidFill>
                <a:highlight>
                  <a:schemeClr val="lt1"/>
                </a:highlight>
              </a:rPr>
              <a:t> </a:t>
            </a:r>
            <a:r>
              <a:rPr lang="en-US" sz="1150" b="1" i="1" dirty="0" err="1">
                <a:solidFill>
                  <a:srgbClr val="0000FF"/>
                </a:solidFill>
                <a:highlight>
                  <a:schemeClr val="lt1"/>
                </a:highlight>
              </a:rPr>
              <a:t>göz</a:t>
            </a:r>
            <a:r>
              <a:rPr lang="en-US" sz="1150" b="1" i="1" dirty="0">
                <a:solidFill>
                  <a:srgbClr val="0000FF"/>
                </a:solidFill>
                <a:highlight>
                  <a:schemeClr val="lt1"/>
                </a:highlight>
              </a:rPr>
              <a:t> </a:t>
            </a:r>
            <a:r>
              <a:rPr lang="en-US" sz="1150" b="1" i="1" dirty="0" err="1">
                <a:solidFill>
                  <a:srgbClr val="0000FF"/>
                </a:solidFill>
                <a:highlight>
                  <a:schemeClr val="lt1"/>
                </a:highlight>
              </a:rPr>
              <a:t>önüne</a:t>
            </a:r>
            <a:r>
              <a:rPr lang="en-US" sz="1150" b="1" i="1" dirty="0">
                <a:solidFill>
                  <a:srgbClr val="0000FF"/>
                </a:solidFill>
                <a:highlight>
                  <a:schemeClr val="lt1"/>
                </a:highlight>
              </a:rPr>
              <a:t> </a:t>
            </a:r>
            <a:r>
              <a:rPr lang="en-US" sz="1150" b="1" i="1" dirty="0" err="1">
                <a:solidFill>
                  <a:srgbClr val="0000FF"/>
                </a:solidFill>
                <a:highlight>
                  <a:schemeClr val="lt1"/>
                </a:highlight>
              </a:rPr>
              <a:t>alındığında</a:t>
            </a:r>
            <a:r>
              <a:rPr lang="en-US" sz="1150" b="1" i="1" dirty="0">
                <a:solidFill>
                  <a:srgbClr val="0000FF"/>
                </a:solidFill>
                <a:highlight>
                  <a:schemeClr val="lt1"/>
                </a:highlight>
              </a:rPr>
              <a:t>, </a:t>
            </a:r>
            <a:r>
              <a:rPr lang="en-US" sz="1150" b="1" i="1" dirty="0" err="1">
                <a:solidFill>
                  <a:srgbClr val="0000FF"/>
                </a:solidFill>
                <a:highlight>
                  <a:schemeClr val="lt1"/>
                </a:highlight>
              </a:rPr>
              <a:t>destek</a:t>
            </a:r>
            <a:r>
              <a:rPr lang="en-US" sz="1150" b="1" i="1" dirty="0">
                <a:solidFill>
                  <a:srgbClr val="0000FF"/>
                </a:solidFill>
                <a:highlight>
                  <a:schemeClr val="lt1"/>
                </a:highlight>
              </a:rPr>
              <a:t> </a:t>
            </a:r>
            <a:r>
              <a:rPr lang="en-US" sz="1150" b="1" i="1" dirty="0" err="1">
                <a:solidFill>
                  <a:srgbClr val="0000FF"/>
                </a:solidFill>
                <a:highlight>
                  <a:schemeClr val="lt1"/>
                </a:highlight>
              </a:rPr>
              <a:t>ihtiyacı</a:t>
            </a:r>
            <a:r>
              <a:rPr lang="en-US" sz="1150" b="1" i="1" dirty="0">
                <a:solidFill>
                  <a:srgbClr val="0000FF"/>
                </a:solidFill>
                <a:highlight>
                  <a:schemeClr val="lt1"/>
                </a:highlight>
              </a:rPr>
              <a:t> </a:t>
            </a:r>
            <a:r>
              <a:rPr lang="en-US" sz="1150" b="1" i="1" dirty="0" err="1">
                <a:solidFill>
                  <a:srgbClr val="0000FF"/>
                </a:solidFill>
                <a:highlight>
                  <a:schemeClr val="lt1"/>
                </a:highlight>
              </a:rPr>
              <a:t>en</a:t>
            </a:r>
            <a:r>
              <a:rPr lang="en-US" sz="1150" b="1" i="1" dirty="0">
                <a:solidFill>
                  <a:srgbClr val="0000FF"/>
                </a:solidFill>
                <a:highlight>
                  <a:schemeClr val="lt1"/>
                </a:highlight>
              </a:rPr>
              <a:t> </a:t>
            </a:r>
            <a:r>
              <a:rPr lang="en-US" sz="1150" b="1" i="1" dirty="0" err="1">
                <a:solidFill>
                  <a:srgbClr val="0000FF"/>
                </a:solidFill>
                <a:highlight>
                  <a:schemeClr val="lt1"/>
                </a:highlight>
              </a:rPr>
              <a:t>aza</a:t>
            </a:r>
            <a:r>
              <a:rPr lang="en-US" sz="1150" b="1" i="1" dirty="0">
                <a:solidFill>
                  <a:srgbClr val="0000FF"/>
                </a:solidFill>
                <a:highlight>
                  <a:schemeClr val="lt1"/>
                </a:highlight>
              </a:rPr>
              <a:t> </a:t>
            </a:r>
            <a:r>
              <a:rPr lang="en-US" sz="1150" b="1" i="1" dirty="0" err="1">
                <a:solidFill>
                  <a:srgbClr val="0000FF"/>
                </a:solidFill>
                <a:highlight>
                  <a:schemeClr val="lt1"/>
                </a:highlight>
              </a:rPr>
              <a:t>indirgenmiş</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ürün</a:t>
            </a:r>
            <a:r>
              <a:rPr lang="en-US" sz="1150" b="1" i="1" dirty="0">
                <a:solidFill>
                  <a:srgbClr val="0000FF"/>
                </a:solidFill>
                <a:highlight>
                  <a:schemeClr val="lt1"/>
                </a:highlight>
              </a:rPr>
              <a:t> </a:t>
            </a:r>
            <a:r>
              <a:rPr lang="en-US" sz="1150" b="1" i="1" dirty="0" err="1">
                <a:solidFill>
                  <a:srgbClr val="0000FF"/>
                </a:solidFill>
                <a:highlight>
                  <a:schemeClr val="lt1"/>
                </a:highlight>
              </a:rPr>
              <a:t>ve</a:t>
            </a:r>
            <a:r>
              <a:rPr lang="en-US" sz="1150" b="1" i="1" dirty="0">
                <a:solidFill>
                  <a:srgbClr val="0000FF"/>
                </a:solidFill>
                <a:highlight>
                  <a:schemeClr val="lt1"/>
                </a:highlight>
              </a:rPr>
              <a:t> </a:t>
            </a:r>
            <a:r>
              <a:rPr lang="en-US" sz="1150" b="1" i="1" dirty="0" err="1">
                <a:solidFill>
                  <a:srgbClr val="0000FF"/>
                </a:solidFill>
                <a:highlight>
                  <a:schemeClr val="lt1"/>
                </a:highlight>
              </a:rPr>
              <a:t>müşterilere</a:t>
            </a:r>
            <a:r>
              <a:rPr lang="en-US" sz="1150" b="1" i="1" dirty="0">
                <a:solidFill>
                  <a:srgbClr val="0000FF"/>
                </a:solidFill>
                <a:highlight>
                  <a:schemeClr val="lt1"/>
                </a:highlight>
              </a:rPr>
              <a:t> </a:t>
            </a:r>
            <a:r>
              <a:rPr lang="en-US" sz="1150" b="1" i="1" dirty="0" err="1">
                <a:solidFill>
                  <a:srgbClr val="0000FF"/>
                </a:solidFill>
                <a:highlight>
                  <a:schemeClr val="lt1"/>
                </a:highlight>
              </a:rPr>
              <a:t>sorunsuz</a:t>
            </a:r>
            <a:r>
              <a:rPr lang="en-US" sz="1150" b="1" i="1" dirty="0">
                <a:solidFill>
                  <a:srgbClr val="0000FF"/>
                </a:solidFill>
                <a:highlight>
                  <a:schemeClr val="lt1"/>
                </a:highlight>
              </a:rPr>
              <a:t> </a:t>
            </a:r>
            <a:r>
              <a:rPr lang="en-US" sz="1150" b="1" i="1" dirty="0" err="1">
                <a:solidFill>
                  <a:srgbClr val="0000FF"/>
                </a:solidFill>
                <a:highlight>
                  <a:schemeClr val="lt1"/>
                </a:highlight>
              </a:rPr>
              <a:t>bir</a:t>
            </a:r>
            <a:r>
              <a:rPr lang="en-US" sz="1150" b="1" i="1" dirty="0">
                <a:solidFill>
                  <a:srgbClr val="0000FF"/>
                </a:solidFill>
                <a:highlight>
                  <a:schemeClr val="lt1"/>
                </a:highlight>
              </a:rPr>
              <a:t> </a:t>
            </a:r>
            <a:r>
              <a:rPr lang="en-US" sz="1150" b="1" i="1" dirty="0" err="1">
                <a:solidFill>
                  <a:srgbClr val="0000FF"/>
                </a:solidFill>
                <a:highlight>
                  <a:schemeClr val="lt1"/>
                </a:highlight>
              </a:rPr>
              <a:t>deneyim</a:t>
            </a:r>
            <a:r>
              <a:rPr lang="en-US" sz="1150" b="1" i="1" dirty="0">
                <a:solidFill>
                  <a:srgbClr val="0000FF"/>
                </a:solidFill>
                <a:highlight>
                  <a:schemeClr val="lt1"/>
                </a:highlight>
              </a:rPr>
              <a:t> </a:t>
            </a:r>
            <a:r>
              <a:rPr lang="en-US" sz="1150" b="1" i="1" dirty="0" err="1">
                <a:solidFill>
                  <a:srgbClr val="0000FF"/>
                </a:solidFill>
                <a:highlight>
                  <a:schemeClr val="lt1"/>
                </a:highlight>
              </a:rPr>
              <a:t>yaşatmayı</a:t>
            </a:r>
            <a:r>
              <a:rPr lang="en-US" sz="1150" b="1" i="1" dirty="0">
                <a:solidFill>
                  <a:srgbClr val="0000FF"/>
                </a:solidFill>
                <a:highlight>
                  <a:schemeClr val="lt1"/>
                </a:highlight>
              </a:rPr>
              <a:t> </a:t>
            </a:r>
            <a:r>
              <a:rPr lang="en-US" sz="1150" b="1" i="1" dirty="0" err="1">
                <a:solidFill>
                  <a:srgbClr val="0000FF"/>
                </a:solidFill>
                <a:highlight>
                  <a:schemeClr val="lt1"/>
                </a:highlight>
              </a:rPr>
              <a:t>hedefliyoruz</a:t>
            </a:r>
            <a:r>
              <a:rPr lang="en-US" sz="1150" b="1" i="1" dirty="0">
                <a:solidFill>
                  <a:srgbClr val="0000FF"/>
                </a:solidFill>
                <a:highlight>
                  <a:schemeClr val="lt1"/>
                </a:highlight>
              </a:rPr>
              <a:t>.</a:t>
            </a:r>
            <a:endParaRPr sz="1150" b="1" i="1" dirty="0">
              <a:solidFill>
                <a:srgbClr val="0000FF"/>
              </a:solidFill>
              <a:highlight>
                <a:srgbClr val="FFFFFF"/>
              </a:highlight>
            </a:endParaRPr>
          </a:p>
        </p:txBody>
      </p:sp>
      <p:sp>
        <p:nvSpPr>
          <p:cNvPr id="192" name="Google Shape;192;gabf1bcfeb9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US"/>
              <a:t>KOB-IT</a:t>
            </a:r>
            <a:endParaRPr/>
          </a:p>
        </p:txBody>
      </p:sp>
      <p:sp>
        <p:nvSpPr>
          <p:cNvPr id="85" name="Google Shape;85;p13"/>
          <p:cNvSpPr txBox="1">
            <a:spLocks noGrp="1"/>
          </p:cNvSpPr>
          <p:nvPr>
            <p:ph type="subTitle" idx="1"/>
          </p:nvPr>
        </p:nvSpPr>
        <p:spPr>
          <a:xfrm>
            <a:off x="1524000" y="3602038"/>
            <a:ext cx="9144000" cy="43730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US"/>
              <a:t>Küçük ve Orta Büyüklükteki İşletmeler İçin Bütünleşik IT Sistemi</a:t>
            </a:r>
            <a:endParaRPr/>
          </a:p>
        </p:txBody>
      </p:sp>
      <p:sp>
        <p:nvSpPr>
          <p:cNvPr id="86" name="Google Shape;86;p13"/>
          <p:cNvSpPr txBox="1"/>
          <p:nvPr/>
        </p:nvSpPr>
        <p:spPr>
          <a:xfrm>
            <a:off x="1524000" y="5735637"/>
            <a:ext cx="9144000" cy="807868"/>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chemeClr val="dk1"/>
              </a:buClr>
              <a:buSzPts val="2220"/>
              <a:buFont typeface="Arial"/>
              <a:buNone/>
            </a:pPr>
            <a:r>
              <a:rPr lang="en-US" sz="2220" dirty="0">
                <a:solidFill>
                  <a:schemeClr val="dk1"/>
                </a:solidFill>
                <a:latin typeface="Calibri"/>
                <a:ea typeface="Calibri"/>
                <a:cs typeface="Calibri"/>
                <a:sym typeface="Calibri"/>
              </a:rPr>
              <a:t>Önder ALTINTAŞ</a:t>
            </a:r>
            <a:endParaRPr sz="2220" b="0" i="0" u="none" strike="noStrike" cap="none" dirty="0">
              <a:solidFill>
                <a:schemeClr val="dk1"/>
              </a:solidFill>
              <a:latin typeface="Calibri"/>
              <a:ea typeface="Calibri"/>
              <a:cs typeface="Calibri"/>
              <a:sym typeface="Calibri"/>
            </a:endParaRPr>
          </a:p>
          <a:p>
            <a:pPr marL="0" marR="0" lvl="0" indent="0" algn="ctr" rtl="0">
              <a:lnSpc>
                <a:spcPct val="80000"/>
              </a:lnSpc>
              <a:spcBef>
                <a:spcPts val="1000"/>
              </a:spcBef>
              <a:spcAft>
                <a:spcPts val="0"/>
              </a:spcAft>
              <a:buClr>
                <a:schemeClr val="dk1"/>
              </a:buClr>
              <a:buSzPts val="2220"/>
              <a:buFont typeface="Arial"/>
              <a:buNone/>
            </a:pPr>
            <a:r>
              <a:rPr lang="en-US" sz="2220" b="0" i="0" u="none" strike="noStrike" cap="none" dirty="0">
                <a:solidFill>
                  <a:schemeClr val="dk1"/>
                </a:solidFill>
                <a:latin typeface="Calibri"/>
                <a:ea typeface="Calibri"/>
                <a:cs typeface="Calibri"/>
                <a:sym typeface="Calibri"/>
              </a:rPr>
              <a:t>202</a:t>
            </a:r>
            <a:r>
              <a:rPr lang="en-US" sz="2220" dirty="0">
                <a:solidFill>
                  <a:schemeClr val="dk1"/>
                </a:solidFill>
                <a:latin typeface="Calibri"/>
                <a:ea typeface="Calibri"/>
                <a:cs typeface="Calibri"/>
                <a:sym typeface="Calibri"/>
              </a:rPr>
              <a:t>2</a:t>
            </a:r>
            <a:endParaRPr dirty="0"/>
          </a:p>
        </p:txBody>
      </p:sp>
      <p:pic>
        <p:nvPicPr>
          <p:cNvPr id="87" name="Google Shape;87;p13"/>
          <p:cNvPicPr preferRelativeResize="0"/>
          <p:nvPr/>
        </p:nvPicPr>
        <p:blipFill rotWithShape="1">
          <a:blip r:embed="rId3">
            <a:alphaModFix/>
          </a:blip>
          <a:srcRect/>
          <a:stretch/>
        </p:blipFill>
        <p:spPr>
          <a:xfrm>
            <a:off x="3206456" y="1792642"/>
            <a:ext cx="5521159" cy="17173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3"/>
        <p:cNvGrpSpPr/>
        <p:nvPr/>
      </p:nvGrpSpPr>
      <p:grpSpPr>
        <a:xfrm>
          <a:off x="0" y="0"/>
          <a:ext cx="0" cy="0"/>
          <a:chOff x="0" y="0"/>
          <a:chExt cx="0" cy="0"/>
        </a:xfrm>
      </p:grpSpPr>
      <p:sp>
        <p:nvSpPr>
          <p:cNvPr id="194" name="Google Shape;194;p22"/>
          <p:cNvSpPr/>
          <p:nvPr/>
        </p:nvSpPr>
        <p:spPr>
          <a:xfrm>
            <a:off x="7968725" y="1214450"/>
            <a:ext cx="3839700" cy="5268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5" name="Google Shape;195;p22"/>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96" name="Google Shape;196;p22"/>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Neden Şimdi</a:t>
            </a:r>
            <a:endParaRPr sz="3200">
              <a:solidFill>
                <a:schemeClr val="lt1"/>
              </a:solidFill>
              <a:latin typeface="Verdana"/>
              <a:ea typeface="Verdana"/>
              <a:cs typeface="Verdana"/>
              <a:sym typeface="Verdana"/>
            </a:endParaRPr>
          </a:p>
        </p:txBody>
      </p:sp>
      <p:sp>
        <p:nvSpPr>
          <p:cNvPr id="197" name="Google Shape;197;p22"/>
          <p:cNvSpPr txBox="1">
            <a:spLocks noGrp="1"/>
          </p:cNvSpPr>
          <p:nvPr>
            <p:ph type="body" idx="1"/>
          </p:nvPr>
        </p:nvSpPr>
        <p:spPr>
          <a:xfrm>
            <a:off x="842300" y="1214450"/>
            <a:ext cx="6801600" cy="52683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150000"/>
              </a:lnSpc>
              <a:spcBef>
                <a:spcPts val="1000"/>
              </a:spcBef>
              <a:spcAft>
                <a:spcPts val="0"/>
              </a:spcAft>
              <a:buNone/>
            </a:pPr>
            <a:r>
              <a:rPr lang="en-US" sz="2500">
                <a:latin typeface="Verdana"/>
                <a:ea typeface="Verdana"/>
                <a:cs typeface="Verdana"/>
                <a:sym typeface="Verdana"/>
              </a:rPr>
              <a:t>Oluşan şartlar,</a:t>
            </a:r>
            <a:endParaRPr sz="2500">
              <a:latin typeface="Verdana"/>
              <a:ea typeface="Verdana"/>
              <a:cs typeface="Verdana"/>
              <a:sym typeface="Verdana"/>
            </a:endParaRPr>
          </a:p>
          <a:p>
            <a:pPr marL="0" lvl="0" indent="0" algn="just" rtl="0">
              <a:lnSpc>
                <a:spcPct val="150000"/>
              </a:lnSpc>
              <a:spcBef>
                <a:spcPts val="1000"/>
              </a:spcBef>
              <a:spcAft>
                <a:spcPts val="0"/>
              </a:spcAft>
              <a:buNone/>
            </a:pPr>
            <a:endParaRPr sz="25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Bulut sistemlere yoğunlaşan rakipler</a:t>
            </a:r>
            <a:endParaRPr sz="22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Küçük işletmelere özel ürün olmaması</a:t>
            </a:r>
            <a:endParaRPr sz="22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Artan ücretli bilişim ürünü kullanımı</a:t>
            </a:r>
            <a:endParaRPr sz="22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Fiziki bir ürün seçeneği olmaması</a:t>
            </a:r>
            <a:endParaRPr sz="22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Mevcut arayüzlerin zor kullanımı</a:t>
            </a:r>
            <a:endParaRPr sz="2200">
              <a:latin typeface="Verdana"/>
              <a:ea typeface="Verdana"/>
              <a:cs typeface="Verdana"/>
              <a:sym typeface="Verdana"/>
            </a:endParaRPr>
          </a:p>
          <a:p>
            <a:pPr marL="457200" lvl="0" indent="-368300" algn="just" rtl="0">
              <a:lnSpc>
                <a:spcPct val="150000"/>
              </a:lnSpc>
              <a:spcBef>
                <a:spcPts val="0"/>
              </a:spcBef>
              <a:spcAft>
                <a:spcPts val="0"/>
              </a:spcAft>
              <a:buSzPts val="2200"/>
              <a:buFont typeface="Verdana"/>
              <a:buChar char="•"/>
            </a:pPr>
            <a:r>
              <a:rPr lang="en-US" sz="2200">
                <a:latin typeface="Verdana"/>
                <a:ea typeface="Verdana"/>
                <a:cs typeface="Verdana"/>
                <a:sym typeface="Verdana"/>
              </a:rPr>
              <a:t>Hepsi bir arada çözümlerin azlığı</a:t>
            </a:r>
            <a:endParaRPr sz="2200">
              <a:latin typeface="Verdana"/>
              <a:ea typeface="Verdana"/>
              <a:cs typeface="Verdana"/>
              <a:sym typeface="Verdana"/>
            </a:endParaRPr>
          </a:p>
          <a:p>
            <a:pPr marL="0" lvl="0" indent="0" algn="just" rtl="0">
              <a:lnSpc>
                <a:spcPct val="150000"/>
              </a:lnSpc>
              <a:spcBef>
                <a:spcPts val="0"/>
              </a:spcBef>
              <a:spcAft>
                <a:spcPts val="0"/>
              </a:spcAft>
              <a:buNone/>
            </a:pPr>
            <a:endParaRPr sz="2200">
              <a:latin typeface="Verdana"/>
              <a:ea typeface="Verdana"/>
              <a:cs typeface="Verdana"/>
              <a:sym typeface="Verdana"/>
            </a:endParaRPr>
          </a:p>
        </p:txBody>
      </p:sp>
      <p:sp>
        <p:nvSpPr>
          <p:cNvPr id="198" name="Google Shape;198;p22"/>
          <p:cNvSpPr txBox="1"/>
          <p:nvPr/>
        </p:nvSpPr>
        <p:spPr>
          <a:xfrm>
            <a:off x="8124875" y="217230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Pazarlama ve tanıtım</a:t>
            </a:r>
            <a:endParaRPr sz="600" b="1">
              <a:latin typeface="Calibri"/>
              <a:ea typeface="Calibri"/>
              <a:cs typeface="Calibri"/>
              <a:sym typeface="Calibri"/>
            </a:endParaRPr>
          </a:p>
        </p:txBody>
      </p:sp>
      <p:sp>
        <p:nvSpPr>
          <p:cNvPr id="199" name="Google Shape;199;p22"/>
          <p:cNvSpPr txBox="1"/>
          <p:nvPr/>
        </p:nvSpPr>
        <p:spPr>
          <a:xfrm>
            <a:off x="8124875" y="277235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Gayrimenkul</a:t>
            </a:r>
            <a:endParaRPr sz="600" b="1">
              <a:latin typeface="Calibri"/>
              <a:ea typeface="Calibri"/>
              <a:cs typeface="Calibri"/>
              <a:sym typeface="Calibri"/>
            </a:endParaRPr>
          </a:p>
        </p:txBody>
      </p:sp>
      <p:sp>
        <p:nvSpPr>
          <p:cNvPr id="200" name="Google Shape;200;p22"/>
          <p:cNvSpPr txBox="1"/>
          <p:nvPr/>
        </p:nvSpPr>
        <p:spPr>
          <a:xfrm>
            <a:off x="8124875" y="341430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İmalat</a:t>
            </a:r>
            <a:endParaRPr sz="600" b="1">
              <a:latin typeface="Calibri"/>
              <a:ea typeface="Calibri"/>
              <a:cs typeface="Calibri"/>
              <a:sym typeface="Calibri"/>
            </a:endParaRPr>
          </a:p>
        </p:txBody>
      </p:sp>
      <p:sp>
        <p:nvSpPr>
          <p:cNvPr id="201" name="Google Shape;201;p22"/>
          <p:cNvSpPr txBox="1"/>
          <p:nvPr/>
        </p:nvSpPr>
        <p:spPr>
          <a:xfrm>
            <a:off x="8124875" y="405625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Ulaştırma ve Depolama</a:t>
            </a:r>
            <a:endParaRPr sz="600" b="1">
              <a:latin typeface="Calibri"/>
              <a:ea typeface="Calibri"/>
              <a:cs typeface="Calibri"/>
              <a:sym typeface="Calibri"/>
            </a:endParaRPr>
          </a:p>
        </p:txBody>
      </p:sp>
      <p:sp>
        <p:nvSpPr>
          <p:cNvPr id="202" name="Google Shape;202;p22"/>
          <p:cNvSpPr txBox="1"/>
          <p:nvPr/>
        </p:nvSpPr>
        <p:spPr>
          <a:xfrm>
            <a:off x="8124875" y="469820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Bilişim</a:t>
            </a:r>
            <a:endParaRPr sz="600" b="1">
              <a:latin typeface="Calibri"/>
              <a:ea typeface="Calibri"/>
              <a:cs typeface="Calibri"/>
              <a:sym typeface="Calibri"/>
            </a:endParaRPr>
          </a:p>
        </p:txBody>
      </p:sp>
      <p:sp>
        <p:nvSpPr>
          <p:cNvPr id="203" name="Google Shape;203;p22"/>
          <p:cNvSpPr txBox="1"/>
          <p:nvPr/>
        </p:nvSpPr>
        <p:spPr>
          <a:xfrm>
            <a:off x="8124875" y="5340150"/>
            <a:ext cx="3527400" cy="4605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Font typeface="Calibri"/>
              <a:buChar char="●"/>
            </a:pPr>
            <a:r>
              <a:rPr lang="en-US" sz="1900" b="1">
                <a:solidFill>
                  <a:schemeClr val="dk1"/>
                </a:solidFill>
                <a:latin typeface="Calibri"/>
                <a:ea typeface="Calibri"/>
                <a:cs typeface="Calibri"/>
                <a:sym typeface="Calibri"/>
              </a:rPr>
              <a:t>Danışmanlık</a:t>
            </a:r>
            <a:endParaRPr sz="600" b="1">
              <a:latin typeface="Calibri"/>
              <a:ea typeface="Calibri"/>
              <a:cs typeface="Calibri"/>
              <a:sym typeface="Calibri"/>
            </a:endParaRPr>
          </a:p>
        </p:txBody>
      </p:sp>
      <p:sp>
        <p:nvSpPr>
          <p:cNvPr id="204" name="Google Shape;204;p22"/>
          <p:cNvSpPr txBox="1">
            <a:spLocks noGrp="1"/>
          </p:cNvSpPr>
          <p:nvPr>
            <p:ph type="title"/>
          </p:nvPr>
        </p:nvSpPr>
        <p:spPr>
          <a:xfrm>
            <a:off x="8124875" y="1522975"/>
            <a:ext cx="3527400" cy="460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000"/>
              <a:t>Hedef sektörler</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8"/>
        <p:cNvGrpSpPr/>
        <p:nvPr/>
      </p:nvGrpSpPr>
      <p:grpSpPr>
        <a:xfrm>
          <a:off x="0" y="0"/>
          <a:ext cx="0" cy="0"/>
          <a:chOff x="0" y="0"/>
          <a:chExt cx="0" cy="0"/>
        </a:xfrm>
      </p:grpSpPr>
      <p:pic>
        <p:nvPicPr>
          <p:cNvPr id="209" name="Google Shape;209;p23"/>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210" name="Google Shape;210;p23"/>
          <p:cNvSpPr/>
          <p:nvPr/>
        </p:nvSpPr>
        <p:spPr>
          <a:xfrm>
            <a:off x="142900" y="1087700"/>
            <a:ext cx="5935800" cy="537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txBox="1">
            <a:spLocks noGrp="1"/>
          </p:cNvSpPr>
          <p:nvPr>
            <p:ph type="title"/>
          </p:nvPr>
        </p:nvSpPr>
        <p:spPr>
          <a:xfrm rot="-5400000">
            <a:off x="-807500" y="2127700"/>
            <a:ext cx="2202300" cy="301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500"/>
              <a:t>Benzer rakipler</a:t>
            </a:r>
            <a:endParaRPr sz="2500"/>
          </a:p>
        </p:txBody>
      </p:sp>
      <p:sp>
        <p:nvSpPr>
          <p:cNvPr id="212" name="Google Shape;212;p23"/>
          <p:cNvSpPr txBox="1"/>
          <p:nvPr/>
        </p:nvSpPr>
        <p:spPr>
          <a:xfrm>
            <a:off x="533400" y="3528175"/>
            <a:ext cx="5428800" cy="2747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just" rtl="0">
              <a:spcBef>
                <a:spcPts val="0"/>
              </a:spcBef>
              <a:spcAft>
                <a:spcPts val="0"/>
              </a:spcAft>
              <a:buNone/>
            </a:pPr>
            <a:r>
              <a:rPr lang="en-US" sz="1700">
                <a:solidFill>
                  <a:srgbClr val="1155CC"/>
                </a:solidFill>
                <a:latin typeface="Calibri"/>
                <a:ea typeface="Calibri"/>
                <a:cs typeface="Calibri"/>
                <a:sym typeface="Calibri"/>
              </a:rPr>
              <a:t>Hosting ve yazılım firmaları</a:t>
            </a:r>
            <a:endParaRPr sz="1700">
              <a:solidFill>
                <a:srgbClr val="1155CC"/>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Tek web sitesi için uygun fiyatlar</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Yoğun trafik ihtiyaçlarını karşılayabilme</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İşletmenize özel yazılım yaptırabilme</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Sunucu kiralamada farklı konfigürasyon seçenekleri</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Yüksek yıllık yenileme ücretleri ve yenileme yapılmaması durumunda veri kayıpları</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IT personel ihtiyacı</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Hizmetin tamamını tek yerden almakta zorluk</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Özel yazılımlarda yüksek ücretler</a:t>
            </a:r>
            <a:endParaRPr sz="1700">
              <a:solidFill>
                <a:srgbClr val="A61C00"/>
              </a:solidFill>
              <a:latin typeface="Calibri"/>
              <a:ea typeface="Calibri"/>
              <a:cs typeface="Calibri"/>
              <a:sym typeface="Calibri"/>
            </a:endParaRPr>
          </a:p>
        </p:txBody>
      </p:sp>
      <p:sp>
        <p:nvSpPr>
          <p:cNvPr id="213" name="Google Shape;213;p23"/>
          <p:cNvSpPr txBox="1"/>
          <p:nvPr/>
        </p:nvSpPr>
        <p:spPr>
          <a:xfrm>
            <a:off x="533400" y="1177300"/>
            <a:ext cx="5428800" cy="2202300"/>
          </a:xfrm>
          <a:prstGeom prst="rect">
            <a:avLst/>
          </a:prstGeom>
          <a:solidFill>
            <a:srgbClr val="FFFFFF"/>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just" rtl="0">
              <a:spcBef>
                <a:spcPts val="0"/>
              </a:spcBef>
              <a:spcAft>
                <a:spcPts val="0"/>
              </a:spcAft>
              <a:buNone/>
            </a:pPr>
            <a:r>
              <a:rPr lang="en-US" sz="1700">
                <a:solidFill>
                  <a:srgbClr val="1155CC"/>
                </a:solidFill>
                <a:latin typeface="Calibri"/>
                <a:ea typeface="Calibri"/>
                <a:cs typeface="Calibri"/>
                <a:sym typeface="Calibri"/>
              </a:rPr>
              <a:t>bitrix24.com</a:t>
            </a:r>
            <a:endParaRPr sz="1700">
              <a:solidFill>
                <a:srgbClr val="1155CC"/>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8.000.000’ dan fazla kullanıcı</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Uygulama ekosistemi</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Bulut ve yerel kaynak kullanımı</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Kurumsal üyelik pahalı</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Yerel sunucu kurulumu pahalı</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Bulut temelli olması bağımlılık yaratıyor</a:t>
            </a:r>
            <a:endParaRPr sz="1700">
              <a:solidFill>
                <a:srgbClr val="A61C00"/>
              </a:solidFill>
              <a:latin typeface="Calibri"/>
              <a:ea typeface="Calibri"/>
              <a:cs typeface="Calibri"/>
              <a:sym typeface="Calibri"/>
            </a:endParaRPr>
          </a:p>
          <a:p>
            <a:pPr marL="457200" lvl="0" indent="-336550" algn="just" rtl="0">
              <a:spcBef>
                <a:spcPts val="0"/>
              </a:spcBef>
              <a:spcAft>
                <a:spcPts val="0"/>
              </a:spcAft>
              <a:buClr>
                <a:srgbClr val="A61C00"/>
              </a:buClr>
              <a:buSzPts val="1700"/>
              <a:buFont typeface="Calibri"/>
              <a:buChar char="-"/>
            </a:pPr>
            <a:r>
              <a:rPr lang="en-US" sz="1700">
                <a:solidFill>
                  <a:srgbClr val="A61C00"/>
                </a:solidFill>
                <a:latin typeface="Calibri"/>
                <a:ea typeface="Calibri"/>
                <a:cs typeface="Calibri"/>
                <a:sym typeface="Calibri"/>
              </a:rPr>
              <a:t>Şirket içi yazışma ve paylaşımlar dış sunucuya ulaşıyor</a:t>
            </a:r>
            <a:endParaRPr sz="1700">
              <a:solidFill>
                <a:srgbClr val="A61C00"/>
              </a:solidFill>
              <a:latin typeface="Calibri"/>
              <a:ea typeface="Calibri"/>
              <a:cs typeface="Calibri"/>
              <a:sym typeface="Calibri"/>
            </a:endParaRPr>
          </a:p>
        </p:txBody>
      </p:sp>
      <p:sp>
        <p:nvSpPr>
          <p:cNvPr id="214" name="Google Shape;214;p23"/>
          <p:cNvSpPr/>
          <p:nvPr/>
        </p:nvSpPr>
        <p:spPr>
          <a:xfrm>
            <a:off x="6167775" y="1087700"/>
            <a:ext cx="5935800" cy="5371800"/>
          </a:xfrm>
          <a:prstGeom prst="rect">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txBox="1">
            <a:spLocks noGrp="1"/>
          </p:cNvSpPr>
          <p:nvPr>
            <p:ph type="title"/>
          </p:nvPr>
        </p:nvSpPr>
        <p:spPr>
          <a:xfrm rot="-5400000">
            <a:off x="-807500" y="4672825"/>
            <a:ext cx="2202300" cy="301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2500"/>
              <a:t>Diğer rakipler</a:t>
            </a:r>
            <a:endParaRPr sz="2500"/>
          </a:p>
        </p:txBody>
      </p:sp>
      <p:sp>
        <p:nvSpPr>
          <p:cNvPr id="216" name="Google Shape;216;p23"/>
          <p:cNvSpPr txBox="1">
            <a:spLocks noGrp="1"/>
          </p:cNvSpPr>
          <p:nvPr>
            <p:ph type="title"/>
          </p:nvPr>
        </p:nvSpPr>
        <p:spPr>
          <a:xfrm rot="-5400000">
            <a:off x="3828825" y="3516275"/>
            <a:ext cx="4979400" cy="301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2500">
                <a:solidFill>
                  <a:srgbClr val="FFFFFF"/>
                </a:solidFill>
              </a:rPr>
              <a:t>Rekabet strateji</a:t>
            </a:r>
            <a:endParaRPr sz="2500">
              <a:solidFill>
                <a:srgbClr val="FFFFFF"/>
              </a:solidFill>
            </a:endParaRPr>
          </a:p>
        </p:txBody>
      </p:sp>
      <p:sp>
        <p:nvSpPr>
          <p:cNvPr id="217" name="Google Shape;217;p23"/>
          <p:cNvSpPr txBox="1"/>
          <p:nvPr/>
        </p:nvSpPr>
        <p:spPr>
          <a:xfrm>
            <a:off x="6558275" y="3537475"/>
            <a:ext cx="5428800" cy="2747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just" rtl="0">
              <a:spcBef>
                <a:spcPts val="0"/>
              </a:spcBef>
              <a:spcAft>
                <a:spcPts val="0"/>
              </a:spcAft>
              <a:buNone/>
            </a:pPr>
            <a:r>
              <a:rPr lang="en-US" sz="1700">
                <a:solidFill>
                  <a:srgbClr val="1155CC"/>
                </a:solidFill>
                <a:latin typeface="Calibri"/>
                <a:ea typeface="Calibri"/>
                <a:cs typeface="Calibri"/>
                <a:sym typeface="Calibri"/>
              </a:rPr>
              <a:t>KOB-IT</a:t>
            </a:r>
            <a:endParaRPr sz="1700">
              <a:solidFill>
                <a:srgbClr val="1155CC"/>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1 adet web sitesi hosting maliyetine, bir ekosistem sahibi olabilme</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İlerleyen yıllarda temel hizmetler için ek bir maliyet yaratmama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Takibi zor yenileme zamanlarını ortadan kaldırma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Düşük ücretlerle uzaktan IT desteği sağlama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Özel yazılıma alternatif uygulama ekosistemi ile seçenekler sunma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Bilgi güvenliği kaygılarına son verme</a:t>
            </a:r>
            <a:endParaRPr sz="1700">
              <a:solidFill>
                <a:srgbClr val="38761D"/>
              </a:solidFill>
              <a:latin typeface="Calibri"/>
              <a:ea typeface="Calibri"/>
              <a:cs typeface="Calibri"/>
              <a:sym typeface="Calibri"/>
            </a:endParaRPr>
          </a:p>
        </p:txBody>
      </p:sp>
      <p:sp>
        <p:nvSpPr>
          <p:cNvPr id="218" name="Google Shape;218;p23"/>
          <p:cNvSpPr txBox="1"/>
          <p:nvPr/>
        </p:nvSpPr>
        <p:spPr>
          <a:xfrm>
            <a:off x="6558275" y="1177300"/>
            <a:ext cx="5428800" cy="2202300"/>
          </a:xfrm>
          <a:prstGeom prst="rect">
            <a:avLst/>
          </a:prstGeom>
          <a:solidFill>
            <a:srgbClr val="FFFFFF"/>
          </a:solidFill>
          <a:ln w="9525"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457200" lvl="0" indent="0" algn="just" rtl="0">
              <a:spcBef>
                <a:spcPts val="0"/>
              </a:spcBef>
              <a:spcAft>
                <a:spcPts val="0"/>
              </a:spcAft>
              <a:buNone/>
            </a:pPr>
            <a:r>
              <a:rPr lang="en-US" sz="1700">
                <a:solidFill>
                  <a:srgbClr val="1155CC"/>
                </a:solidFill>
                <a:latin typeface="Calibri"/>
                <a:ea typeface="Calibri"/>
                <a:cs typeface="Calibri"/>
                <a:sym typeface="Calibri"/>
              </a:rPr>
              <a:t>KOB-IT</a:t>
            </a:r>
            <a:endParaRPr sz="1700">
              <a:solidFill>
                <a:srgbClr val="1155CC"/>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Küçük işletmeler için özelleşme</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Düşük maliyetlerle sahip olma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Dış sunuculardan bağımsız kendi bulutunu yaratma</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Ekstra özellikler için uygulama marketi hizmeti</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Uzaktan IT desteği ile temel IT hizmetlerini sunabilme</a:t>
            </a:r>
            <a:endParaRPr sz="1700">
              <a:solidFill>
                <a:srgbClr val="38761D"/>
              </a:solidFill>
              <a:latin typeface="Calibri"/>
              <a:ea typeface="Calibri"/>
              <a:cs typeface="Calibri"/>
              <a:sym typeface="Calibri"/>
            </a:endParaRPr>
          </a:p>
          <a:p>
            <a:pPr marL="457200" lvl="0" indent="-336550" algn="just" rtl="0">
              <a:spcBef>
                <a:spcPts val="0"/>
              </a:spcBef>
              <a:spcAft>
                <a:spcPts val="0"/>
              </a:spcAft>
              <a:buClr>
                <a:srgbClr val="38761D"/>
              </a:buClr>
              <a:buSzPts val="1700"/>
              <a:buFont typeface="Calibri"/>
              <a:buChar char="+"/>
            </a:pPr>
            <a:r>
              <a:rPr lang="en-US" sz="1700">
                <a:solidFill>
                  <a:srgbClr val="38761D"/>
                </a:solidFill>
                <a:latin typeface="Calibri"/>
                <a:ea typeface="Calibri"/>
                <a:cs typeface="Calibri"/>
                <a:sym typeface="Calibri"/>
              </a:rPr>
              <a:t>Veri çalınması veya kaybolması riskinin çok azalması</a:t>
            </a:r>
            <a:endParaRPr sz="1700">
              <a:solidFill>
                <a:srgbClr val="38761D"/>
              </a:solidFill>
              <a:latin typeface="Calibri"/>
              <a:ea typeface="Calibri"/>
              <a:cs typeface="Calibri"/>
              <a:sym typeface="Calibri"/>
            </a:endParaRPr>
          </a:p>
          <a:p>
            <a:pPr marL="457200" lvl="0" indent="0" algn="just" rtl="0">
              <a:spcBef>
                <a:spcPts val="0"/>
              </a:spcBef>
              <a:spcAft>
                <a:spcPts val="0"/>
              </a:spcAft>
              <a:buNone/>
            </a:pPr>
            <a:endParaRPr sz="1700">
              <a:solidFill>
                <a:schemeClr val="dk1"/>
              </a:solidFill>
              <a:latin typeface="Calibri"/>
              <a:ea typeface="Calibri"/>
              <a:cs typeface="Calibri"/>
              <a:sym typeface="Calibri"/>
            </a:endParaRPr>
          </a:p>
        </p:txBody>
      </p:sp>
      <p:sp>
        <p:nvSpPr>
          <p:cNvPr id="219" name="Google Shape;219;p23"/>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Rekabet</a:t>
            </a:r>
            <a:endParaRPr sz="3200">
              <a:solidFill>
                <a:schemeClr val="lt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225" name="Google Shape;225;p24"/>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Teknoloji Doğrulama</a:t>
            </a:r>
            <a:endParaRPr sz="3200">
              <a:solidFill>
                <a:schemeClr val="lt1"/>
              </a:solidFill>
              <a:latin typeface="Verdana"/>
              <a:ea typeface="Verdana"/>
              <a:cs typeface="Verdana"/>
              <a:sym typeface="Verdana"/>
            </a:endParaRPr>
          </a:p>
        </p:txBody>
      </p:sp>
      <p:grpSp>
        <p:nvGrpSpPr>
          <p:cNvPr id="226" name="Google Shape;226;p24"/>
          <p:cNvGrpSpPr/>
          <p:nvPr/>
        </p:nvGrpSpPr>
        <p:grpSpPr>
          <a:xfrm>
            <a:off x="5780250" y="2184500"/>
            <a:ext cx="3961722" cy="1356801"/>
            <a:chOff x="4753214" y="2195349"/>
            <a:chExt cx="2865000" cy="1017626"/>
          </a:xfrm>
        </p:grpSpPr>
        <p:sp>
          <p:nvSpPr>
            <p:cNvPr id="227" name="Google Shape;227;p24"/>
            <p:cNvSpPr/>
            <p:nvPr/>
          </p:nvSpPr>
          <p:spPr>
            <a:xfrm>
              <a:off x="4849302" y="3079475"/>
              <a:ext cx="1958400" cy="133500"/>
            </a:xfrm>
            <a:prstGeom prst="rect">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28" name="Google Shape;228;p24"/>
            <p:cNvGrpSpPr/>
            <p:nvPr/>
          </p:nvGrpSpPr>
          <p:grpSpPr>
            <a:xfrm>
              <a:off x="4753214" y="2195349"/>
              <a:ext cx="2865000" cy="1016541"/>
              <a:chOff x="4753214" y="2195349"/>
              <a:chExt cx="2865000" cy="1016541"/>
            </a:xfrm>
          </p:grpSpPr>
          <p:grpSp>
            <p:nvGrpSpPr>
              <p:cNvPr id="229" name="Google Shape;229;p24"/>
              <p:cNvGrpSpPr/>
              <p:nvPr/>
            </p:nvGrpSpPr>
            <p:grpSpPr>
              <a:xfrm>
                <a:off x="4808316" y="2800065"/>
                <a:ext cx="92400" cy="411825"/>
                <a:chOff x="845575" y="2563700"/>
                <a:chExt cx="92400" cy="411825"/>
              </a:xfrm>
            </p:grpSpPr>
            <p:cxnSp>
              <p:nvCxnSpPr>
                <p:cNvPr id="230" name="Google Shape;230;p2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31" name="Google Shape;231;p24"/>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32" name="Google Shape;232;p24"/>
              <p:cNvSpPr txBox="1"/>
              <p:nvPr/>
            </p:nvSpPr>
            <p:spPr>
              <a:xfrm>
                <a:off x="4753214" y="2195349"/>
                <a:ext cx="2865000" cy="6063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r>
                  <a:rPr lang="en-US" sz="2200">
                    <a:solidFill>
                      <a:schemeClr val="dk1"/>
                    </a:solidFill>
                    <a:latin typeface="Calibri"/>
                    <a:ea typeface="Calibri"/>
                    <a:cs typeface="Calibri"/>
                    <a:sym typeface="Calibri"/>
                  </a:rPr>
                  <a:t>KOBIT servisleri için yazılım araştırmaları (MIT, GPL, BSD-3)</a:t>
                </a:r>
                <a:endParaRPr sz="2200">
                  <a:solidFill>
                    <a:schemeClr val="dk1"/>
                  </a:solidFill>
                  <a:latin typeface="Calibri"/>
                  <a:ea typeface="Calibri"/>
                  <a:cs typeface="Calibri"/>
                  <a:sym typeface="Calibri"/>
                </a:endParaRPr>
              </a:p>
              <a:p>
                <a:pPr marL="0" lvl="0" indent="0" algn="l" rtl="0">
                  <a:spcBef>
                    <a:spcPts val="0"/>
                  </a:spcBef>
                  <a:spcAft>
                    <a:spcPts val="2100"/>
                  </a:spcAft>
                  <a:buNone/>
                </a:pPr>
                <a:endParaRPr sz="1300" b="1">
                  <a:latin typeface="Roboto"/>
                  <a:ea typeface="Roboto"/>
                  <a:cs typeface="Roboto"/>
                  <a:sym typeface="Roboto"/>
                </a:endParaRPr>
              </a:p>
            </p:txBody>
          </p:sp>
        </p:grpSp>
      </p:grpSp>
      <p:grpSp>
        <p:nvGrpSpPr>
          <p:cNvPr id="233" name="Google Shape;233;p24"/>
          <p:cNvGrpSpPr/>
          <p:nvPr/>
        </p:nvGrpSpPr>
        <p:grpSpPr>
          <a:xfrm>
            <a:off x="8344925" y="3363280"/>
            <a:ext cx="3306819" cy="1811663"/>
            <a:chOff x="6676773" y="3079467"/>
            <a:chExt cx="2480177" cy="1358781"/>
          </a:xfrm>
        </p:grpSpPr>
        <p:sp>
          <p:nvSpPr>
            <p:cNvPr id="234" name="Google Shape;234;p24"/>
            <p:cNvSpPr/>
            <p:nvPr/>
          </p:nvSpPr>
          <p:spPr>
            <a:xfrm>
              <a:off x="6807650" y="3079475"/>
              <a:ext cx="2349300" cy="133500"/>
            </a:xfrm>
            <a:prstGeom prst="rect">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35" name="Google Shape;235;p24"/>
            <p:cNvGrpSpPr/>
            <p:nvPr/>
          </p:nvGrpSpPr>
          <p:grpSpPr>
            <a:xfrm>
              <a:off x="6676773" y="3079467"/>
              <a:ext cx="2480100" cy="1358781"/>
              <a:chOff x="6676773" y="3079467"/>
              <a:chExt cx="2480100" cy="1358781"/>
            </a:xfrm>
          </p:grpSpPr>
          <p:grpSp>
            <p:nvGrpSpPr>
              <p:cNvPr id="236" name="Google Shape;236;p24"/>
              <p:cNvGrpSpPr/>
              <p:nvPr/>
            </p:nvGrpSpPr>
            <p:grpSpPr>
              <a:xfrm rot="10800000">
                <a:off x="6760035" y="3079467"/>
                <a:ext cx="92400" cy="411825"/>
                <a:chOff x="2070100" y="2563700"/>
                <a:chExt cx="92400" cy="411825"/>
              </a:xfrm>
            </p:grpSpPr>
            <p:cxnSp>
              <p:nvCxnSpPr>
                <p:cNvPr id="237" name="Google Shape;237;p2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38" name="Google Shape;238;p24"/>
                <p:cNvSpPr/>
                <p:nvPr/>
              </p:nvSpPr>
              <p:spPr>
                <a:xfrm>
                  <a:off x="2070100"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39" name="Google Shape;239;p24"/>
              <p:cNvSpPr txBox="1"/>
              <p:nvPr/>
            </p:nvSpPr>
            <p:spPr>
              <a:xfrm>
                <a:off x="6676773" y="3494449"/>
                <a:ext cx="2480100" cy="9438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r>
                  <a:rPr lang="en-US" sz="2200">
                    <a:solidFill>
                      <a:schemeClr val="dk1"/>
                    </a:solidFill>
                    <a:latin typeface="Calibri"/>
                    <a:ea typeface="Calibri"/>
                    <a:cs typeface="Calibri"/>
                    <a:sym typeface="Calibri"/>
                  </a:rPr>
                  <a:t>Potansiyel müşterilerden alınan geri bildirimler</a:t>
                </a:r>
                <a:endParaRPr sz="2200">
                  <a:solidFill>
                    <a:schemeClr val="dk1"/>
                  </a:solidFill>
                  <a:latin typeface="Calibri"/>
                  <a:ea typeface="Calibri"/>
                  <a:cs typeface="Calibri"/>
                  <a:sym typeface="Calibri"/>
                </a:endParaRPr>
              </a:p>
              <a:p>
                <a:pPr marL="0" lvl="0" indent="0" algn="l" rtl="0">
                  <a:spcBef>
                    <a:spcPts val="0"/>
                  </a:spcBef>
                  <a:spcAft>
                    <a:spcPts val="2100"/>
                  </a:spcAft>
                  <a:buNone/>
                </a:pPr>
                <a:endParaRPr sz="1300" b="1">
                  <a:latin typeface="Roboto"/>
                  <a:ea typeface="Roboto"/>
                  <a:cs typeface="Roboto"/>
                  <a:sym typeface="Roboto"/>
                </a:endParaRPr>
              </a:p>
            </p:txBody>
          </p:sp>
        </p:grpSp>
      </p:grpSp>
      <p:grpSp>
        <p:nvGrpSpPr>
          <p:cNvPr id="240" name="Google Shape;240;p24"/>
          <p:cNvGrpSpPr/>
          <p:nvPr/>
        </p:nvGrpSpPr>
        <p:grpSpPr>
          <a:xfrm>
            <a:off x="540250" y="2184500"/>
            <a:ext cx="3004725" cy="1356786"/>
            <a:chOff x="823121" y="2195360"/>
            <a:chExt cx="2253600" cy="1017615"/>
          </a:xfrm>
        </p:grpSpPr>
        <p:sp>
          <p:nvSpPr>
            <p:cNvPr id="241" name="Google Shape;241;p24"/>
            <p:cNvSpPr/>
            <p:nvPr/>
          </p:nvSpPr>
          <p:spPr>
            <a:xfrm>
              <a:off x="932600" y="3079475"/>
              <a:ext cx="1958400" cy="133500"/>
            </a:xfrm>
            <a:prstGeom prst="rect">
              <a:avLst/>
            </a:prstGeom>
            <a:solidFill>
              <a:srgbClr val="307BF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42" name="Google Shape;242;p24"/>
            <p:cNvGrpSpPr/>
            <p:nvPr/>
          </p:nvGrpSpPr>
          <p:grpSpPr>
            <a:xfrm>
              <a:off x="823121" y="2195360"/>
              <a:ext cx="2253600" cy="1016530"/>
              <a:chOff x="823121" y="2195360"/>
              <a:chExt cx="2253600" cy="1016530"/>
            </a:xfrm>
          </p:grpSpPr>
          <p:grpSp>
            <p:nvGrpSpPr>
              <p:cNvPr id="243" name="Google Shape;243;p24"/>
              <p:cNvGrpSpPr/>
              <p:nvPr/>
            </p:nvGrpSpPr>
            <p:grpSpPr>
              <a:xfrm>
                <a:off x="881025" y="2800065"/>
                <a:ext cx="92400" cy="411825"/>
                <a:chOff x="845575" y="2563700"/>
                <a:chExt cx="92400" cy="411825"/>
              </a:xfrm>
            </p:grpSpPr>
            <p:cxnSp>
              <p:nvCxnSpPr>
                <p:cNvPr id="244" name="Google Shape;244;p24"/>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45" name="Google Shape;245;p24"/>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46" name="Google Shape;246;p24"/>
              <p:cNvSpPr txBox="1"/>
              <p:nvPr/>
            </p:nvSpPr>
            <p:spPr>
              <a:xfrm>
                <a:off x="823121" y="2195360"/>
                <a:ext cx="2253600" cy="6063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r>
                  <a:rPr lang="en-US" sz="2200">
                    <a:solidFill>
                      <a:schemeClr val="dk1"/>
                    </a:solidFill>
                    <a:latin typeface="Calibri"/>
                    <a:ea typeface="Calibri"/>
                    <a:cs typeface="Calibri"/>
                    <a:sym typeface="Calibri"/>
                  </a:rPr>
                  <a:t>Gereksinim setinin oluşturulması</a:t>
                </a:r>
                <a:endParaRPr sz="2400" b="1">
                  <a:latin typeface="Roboto"/>
                  <a:ea typeface="Roboto"/>
                  <a:cs typeface="Roboto"/>
                  <a:sym typeface="Roboto"/>
                </a:endParaRPr>
              </a:p>
            </p:txBody>
          </p:sp>
        </p:grpSp>
      </p:grpSp>
      <p:grpSp>
        <p:nvGrpSpPr>
          <p:cNvPr id="247" name="Google Shape;247;p24"/>
          <p:cNvGrpSpPr/>
          <p:nvPr/>
        </p:nvGrpSpPr>
        <p:grpSpPr>
          <a:xfrm>
            <a:off x="3140500" y="3363280"/>
            <a:ext cx="3004725" cy="1346076"/>
            <a:chOff x="2773357" y="3079467"/>
            <a:chExt cx="2253600" cy="1009582"/>
          </a:xfrm>
        </p:grpSpPr>
        <p:sp>
          <p:nvSpPr>
            <p:cNvPr id="248" name="Google Shape;248;p24"/>
            <p:cNvSpPr/>
            <p:nvPr/>
          </p:nvSpPr>
          <p:spPr>
            <a:xfrm>
              <a:off x="2890952" y="3079475"/>
              <a:ext cx="1958400" cy="133500"/>
            </a:xfrm>
            <a:prstGeom prst="rect">
              <a:avLst/>
            </a:prstGeom>
            <a:solidFill>
              <a:srgbClr val="0944A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249" name="Google Shape;249;p24"/>
            <p:cNvGrpSpPr/>
            <p:nvPr/>
          </p:nvGrpSpPr>
          <p:grpSpPr>
            <a:xfrm>
              <a:off x="2773357" y="3079467"/>
              <a:ext cx="2253600" cy="1009582"/>
              <a:chOff x="2773357" y="3079467"/>
              <a:chExt cx="2253600" cy="1009582"/>
            </a:xfrm>
          </p:grpSpPr>
          <p:grpSp>
            <p:nvGrpSpPr>
              <p:cNvPr id="250" name="Google Shape;250;p24"/>
              <p:cNvGrpSpPr/>
              <p:nvPr/>
            </p:nvGrpSpPr>
            <p:grpSpPr>
              <a:xfrm rot="10800000">
                <a:off x="2849073" y="3079467"/>
                <a:ext cx="92400" cy="411825"/>
                <a:chOff x="2070100" y="2563700"/>
                <a:chExt cx="92400" cy="411825"/>
              </a:xfrm>
            </p:grpSpPr>
            <p:cxnSp>
              <p:nvCxnSpPr>
                <p:cNvPr id="251" name="Google Shape;251;p24"/>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52" name="Google Shape;252;p24"/>
                <p:cNvSpPr/>
                <p:nvPr/>
              </p:nvSpPr>
              <p:spPr>
                <a:xfrm>
                  <a:off x="2070100"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53" name="Google Shape;253;p24"/>
              <p:cNvSpPr txBox="1"/>
              <p:nvPr/>
            </p:nvSpPr>
            <p:spPr>
              <a:xfrm>
                <a:off x="2773357" y="3494449"/>
                <a:ext cx="2253600" cy="594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None/>
                </a:pPr>
                <a:r>
                  <a:rPr lang="en-US" sz="2200">
                    <a:solidFill>
                      <a:schemeClr val="dk1"/>
                    </a:solidFill>
                    <a:latin typeface="Calibri"/>
                    <a:ea typeface="Calibri"/>
                    <a:cs typeface="Calibri"/>
                    <a:sym typeface="Calibri"/>
                  </a:rPr>
                  <a:t>Cihaz temini kanallarına karar verilmesi</a:t>
                </a:r>
                <a:endParaRPr sz="2200">
                  <a:solidFill>
                    <a:schemeClr val="dk1"/>
                  </a:solidFill>
                  <a:latin typeface="Calibri"/>
                  <a:ea typeface="Calibri"/>
                  <a:cs typeface="Calibri"/>
                  <a:sym typeface="Calibri"/>
                </a:endParaRPr>
              </a:p>
              <a:p>
                <a:pPr marL="0" lvl="0" indent="0" algn="l" rtl="0">
                  <a:spcBef>
                    <a:spcPts val="0"/>
                  </a:spcBef>
                  <a:spcAft>
                    <a:spcPts val="2100"/>
                  </a:spcAft>
                  <a:buNone/>
                </a:pPr>
                <a:endParaRPr sz="1300" b="1">
                  <a:latin typeface="Roboto"/>
                  <a:ea typeface="Roboto"/>
                  <a:cs typeface="Roboto"/>
                  <a:sym typeface="Roboto"/>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7"/>
        <p:cNvGrpSpPr/>
        <p:nvPr/>
      </p:nvGrpSpPr>
      <p:grpSpPr>
        <a:xfrm>
          <a:off x="0" y="0"/>
          <a:ext cx="0" cy="0"/>
          <a:chOff x="0" y="0"/>
          <a:chExt cx="0" cy="0"/>
        </a:xfrm>
      </p:grpSpPr>
      <p:pic>
        <p:nvPicPr>
          <p:cNvPr id="258" name="Google Shape;258;p25"/>
          <p:cNvPicPr preferRelativeResize="0"/>
          <p:nvPr/>
        </p:nvPicPr>
        <p:blipFill>
          <a:blip r:embed="rId3">
            <a:alphaModFix/>
          </a:blip>
          <a:stretch>
            <a:fillRect/>
          </a:stretch>
        </p:blipFill>
        <p:spPr>
          <a:xfrm>
            <a:off x="730612" y="725625"/>
            <a:ext cx="1946699" cy="1336305"/>
          </a:xfrm>
          <a:prstGeom prst="rect">
            <a:avLst/>
          </a:prstGeom>
          <a:noFill/>
          <a:ln>
            <a:noFill/>
          </a:ln>
        </p:spPr>
      </p:pic>
      <p:pic>
        <p:nvPicPr>
          <p:cNvPr id="259" name="Google Shape;259;p25"/>
          <p:cNvPicPr preferRelativeResize="0"/>
          <p:nvPr/>
        </p:nvPicPr>
        <p:blipFill>
          <a:blip r:embed="rId4">
            <a:alphaModFix/>
          </a:blip>
          <a:stretch>
            <a:fillRect/>
          </a:stretch>
        </p:blipFill>
        <p:spPr>
          <a:xfrm>
            <a:off x="730588" y="3523851"/>
            <a:ext cx="3067276" cy="2216029"/>
          </a:xfrm>
          <a:prstGeom prst="rect">
            <a:avLst/>
          </a:prstGeom>
          <a:noFill/>
          <a:ln>
            <a:noFill/>
          </a:ln>
        </p:spPr>
      </p:pic>
      <p:pic>
        <p:nvPicPr>
          <p:cNvPr id="260" name="Google Shape;260;p25"/>
          <p:cNvPicPr preferRelativeResize="0"/>
          <p:nvPr/>
        </p:nvPicPr>
        <p:blipFill>
          <a:blip r:embed="rId5">
            <a:alphaModFix/>
          </a:blip>
          <a:stretch>
            <a:fillRect/>
          </a:stretch>
        </p:blipFill>
        <p:spPr>
          <a:xfrm>
            <a:off x="8863474" y="3476588"/>
            <a:ext cx="3182072" cy="2819639"/>
          </a:xfrm>
          <a:prstGeom prst="rect">
            <a:avLst/>
          </a:prstGeom>
          <a:noFill/>
          <a:ln>
            <a:noFill/>
          </a:ln>
        </p:spPr>
      </p:pic>
      <p:pic>
        <p:nvPicPr>
          <p:cNvPr id="261" name="Google Shape;261;p25"/>
          <p:cNvPicPr preferRelativeResize="0"/>
          <p:nvPr/>
        </p:nvPicPr>
        <p:blipFill>
          <a:blip r:embed="rId6">
            <a:alphaModFix/>
          </a:blip>
          <a:stretch>
            <a:fillRect/>
          </a:stretch>
        </p:blipFill>
        <p:spPr>
          <a:xfrm>
            <a:off x="9972175" y="304176"/>
            <a:ext cx="1457650" cy="2620324"/>
          </a:xfrm>
          <a:prstGeom prst="rect">
            <a:avLst/>
          </a:prstGeom>
          <a:noFill/>
          <a:ln>
            <a:noFill/>
          </a:ln>
        </p:spPr>
      </p:pic>
      <p:sp>
        <p:nvSpPr>
          <p:cNvPr id="262" name="Google Shape;262;p25"/>
          <p:cNvSpPr txBox="1"/>
          <p:nvPr/>
        </p:nvSpPr>
        <p:spPr>
          <a:xfrm>
            <a:off x="4673925" y="6094363"/>
            <a:ext cx="33831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latin typeface="Verdana"/>
                <a:ea typeface="Verdana"/>
                <a:cs typeface="Verdana"/>
                <a:sym typeface="Verdana"/>
              </a:rPr>
              <a:t>TEŞEKKÜRLER...</a:t>
            </a:r>
            <a:endParaRPr sz="2100" b="1">
              <a:latin typeface="Verdana"/>
              <a:ea typeface="Verdana"/>
              <a:cs typeface="Verdana"/>
              <a:sym typeface="Verdana"/>
            </a:endParaRPr>
          </a:p>
        </p:txBody>
      </p:sp>
      <p:cxnSp>
        <p:nvCxnSpPr>
          <p:cNvPr id="263" name="Google Shape;263;p25"/>
          <p:cNvCxnSpPr>
            <a:stCxn id="259" idx="2"/>
            <a:endCxn id="264" idx="2"/>
          </p:cNvCxnSpPr>
          <p:nvPr/>
        </p:nvCxnSpPr>
        <p:spPr>
          <a:xfrm rot="-5400000">
            <a:off x="3729576" y="3103930"/>
            <a:ext cx="1170600" cy="4101300"/>
          </a:xfrm>
          <a:prstGeom prst="curvedConnector3">
            <a:avLst>
              <a:gd name="adj1" fmla="val -20342"/>
            </a:avLst>
          </a:prstGeom>
          <a:noFill/>
          <a:ln w="9525" cap="flat" cmpd="sng">
            <a:solidFill>
              <a:schemeClr val="dk2"/>
            </a:solidFill>
            <a:prstDash val="solid"/>
            <a:round/>
            <a:headEnd type="none" w="med" len="med"/>
            <a:tailEnd type="none" w="med" len="med"/>
          </a:ln>
        </p:spPr>
      </p:cxnSp>
      <p:cxnSp>
        <p:nvCxnSpPr>
          <p:cNvPr id="265" name="Google Shape;265;p25"/>
          <p:cNvCxnSpPr>
            <a:stCxn id="261" idx="1"/>
            <a:endCxn id="264" idx="3"/>
          </p:cNvCxnSpPr>
          <p:nvPr/>
        </p:nvCxnSpPr>
        <p:spPr>
          <a:xfrm flipH="1">
            <a:off x="8863375" y="1614338"/>
            <a:ext cx="1108800" cy="949800"/>
          </a:xfrm>
          <a:prstGeom prst="curvedConnector3">
            <a:avLst>
              <a:gd name="adj1" fmla="val 49995"/>
            </a:avLst>
          </a:prstGeom>
          <a:noFill/>
          <a:ln w="9525" cap="flat" cmpd="sng">
            <a:solidFill>
              <a:schemeClr val="dk2"/>
            </a:solidFill>
            <a:prstDash val="solid"/>
            <a:round/>
            <a:headEnd type="none" w="med" len="med"/>
            <a:tailEnd type="none" w="med" len="med"/>
          </a:ln>
        </p:spPr>
      </p:cxnSp>
      <p:cxnSp>
        <p:nvCxnSpPr>
          <p:cNvPr id="266" name="Google Shape;266;p25"/>
          <p:cNvCxnSpPr>
            <a:stCxn id="260" idx="2"/>
            <a:endCxn id="261" idx="2"/>
          </p:cNvCxnSpPr>
          <p:nvPr/>
        </p:nvCxnSpPr>
        <p:spPr>
          <a:xfrm rot="-5400000">
            <a:off x="8891960" y="4487077"/>
            <a:ext cx="3371700" cy="246600"/>
          </a:xfrm>
          <a:prstGeom prst="curvedConnector5">
            <a:avLst>
              <a:gd name="adj1" fmla="val -7062"/>
              <a:gd name="adj2" fmla="val 661817"/>
              <a:gd name="adj3" fmla="val 91814"/>
            </a:avLst>
          </a:prstGeom>
          <a:noFill/>
          <a:ln w="9525" cap="flat" cmpd="sng">
            <a:solidFill>
              <a:schemeClr val="dk2"/>
            </a:solidFill>
            <a:prstDash val="solid"/>
            <a:round/>
            <a:headEnd type="none" w="med" len="med"/>
            <a:tailEnd type="none" w="med" len="med"/>
          </a:ln>
        </p:spPr>
      </p:cxnSp>
      <p:pic>
        <p:nvPicPr>
          <p:cNvPr id="264" name="Google Shape;264;p25"/>
          <p:cNvPicPr preferRelativeResize="0"/>
          <p:nvPr/>
        </p:nvPicPr>
        <p:blipFill>
          <a:blip r:embed="rId7">
            <a:alphaModFix/>
          </a:blip>
          <a:stretch>
            <a:fillRect/>
          </a:stretch>
        </p:blipFill>
        <p:spPr>
          <a:xfrm>
            <a:off x="3867475" y="558650"/>
            <a:ext cx="4996001" cy="4010774"/>
          </a:xfrm>
          <a:prstGeom prst="rect">
            <a:avLst/>
          </a:prstGeom>
          <a:noFill/>
          <a:ln>
            <a:noFill/>
          </a:ln>
        </p:spPr>
      </p:pic>
      <p:sp>
        <p:nvSpPr>
          <p:cNvPr id="267" name="Google Shape;267;p25"/>
          <p:cNvSpPr/>
          <p:nvPr/>
        </p:nvSpPr>
        <p:spPr>
          <a:xfrm>
            <a:off x="2775450" y="1139825"/>
            <a:ext cx="843300" cy="507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6"/>
          <p:cNvSpPr txBox="1">
            <a:spLocks noGrp="1"/>
          </p:cNvSpPr>
          <p:nvPr>
            <p:ph type="title"/>
          </p:nvPr>
        </p:nvSpPr>
        <p:spPr>
          <a:xfrm>
            <a:off x="838200" y="365124"/>
            <a:ext cx="10657114" cy="4480007"/>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dirty="0"/>
              <a:t>Ek </a:t>
            </a:r>
            <a:r>
              <a:rPr lang="en-US" dirty="0" err="1"/>
              <a:t>Sayfalar</a:t>
            </a:r>
            <a:br>
              <a:rPr lang="en-US" dirty="0"/>
            </a:br>
            <a:r>
              <a:rPr lang="en-US" dirty="0" err="1"/>
              <a:t>Buradan</a:t>
            </a:r>
            <a:r>
              <a:rPr lang="en-US" dirty="0"/>
              <a:t> </a:t>
            </a:r>
            <a:r>
              <a:rPr lang="en-US" dirty="0" err="1"/>
              <a:t>sonraki</a:t>
            </a:r>
            <a:r>
              <a:rPr lang="en-US" dirty="0"/>
              <a:t> </a:t>
            </a:r>
            <a:r>
              <a:rPr lang="en-US" dirty="0" err="1"/>
              <a:t>sayfalar</a:t>
            </a:r>
            <a:r>
              <a:rPr lang="en-US" dirty="0"/>
              <a:t> </a:t>
            </a:r>
            <a:r>
              <a:rPr lang="en-US" dirty="0" err="1"/>
              <a:t>sunumda</a:t>
            </a:r>
            <a:r>
              <a:rPr lang="en-US" dirty="0"/>
              <a:t> </a:t>
            </a:r>
            <a:r>
              <a:rPr lang="en-US" dirty="0" err="1"/>
              <a:t>kullanılmayacak</a:t>
            </a:r>
            <a:r>
              <a:rPr lang="en-US" dirty="0"/>
              <a:t>, </a:t>
            </a:r>
            <a:r>
              <a:rPr lang="en-US" dirty="0" err="1"/>
              <a:t>soru-cevap</a:t>
            </a:r>
            <a:r>
              <a:rPr lang="en-US" dirty="0"/>
              <a:t> </a:t>
            </a:r>
            <a:r>
              <a:rPr lang="en-US" dirty="0" err="1"/>
              <a:t>etkinliğinde</a:t>
            </a:r>
            <a:r>
              <a:rPr lang="en-US" dirty="0"/>
              <a:t> </a:t>
            </a:r>
            <a:r>
              <a:rPr lang="en-US" dirty="0" err="1"/>
              <a:t>gerekirse</a:t>
            </a:r>
            <a:r>
              <a:rPr lang="en-US" dirty="0"/>
              <a:t> </a:t>
            </a:r>
            <a:r>
              <a:rPr lang="en-US" dirty="0" err="1"/>
              <a:t>gösterilecektir</a:t>
            </a:r>
            <a:r>
              <a:rPr lang="en-US" dirty="0"/>
              <a: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6"/>
        <p:cNvGrpSpPr/>
        <p:nvPr/>
      </p:nvGrpSpPr>
      <p:grpSpPr>
        <a:xfrm>
          <a:off x="0" y="0"/>
          <a:ext cx="0" cy="0"/>
          <a:chOff x="0" y="0"/>
          <a:chExt cx="0" cy="0"/>
        </a:xfrm>
      </p:grpSpPr>
      <p:pic>
        <p:nvPicPr>
          <p:cNvPr id="277" name="Google Shape;277;p27"/>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278" name="Google Shape;278;p27"/>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İş Modeli</a:t>
            </a:r>
            <a:endParaRPr sz="3200">
              <a:solidFill>
                <a:srgbClr val="FFFFFF"/>
              </a:solidFill>
              <a:latin typeface="Verdana"/>
              <a:ea typeface="Verdana"/>
              <a:cs typeface="Verdana"/>
              <a:sym typeface="Verdana"/>
            </a:endParaRPr>
          </a:p>
        </p:txBody>
      </p:sp>
      <p:sp>
        <p:nvSpPr>
          <p:cNvPr id="279" name="Google Shape;279;p27"/>
          <p:cNvSpPr txBox="1">
            <a:spLocks noGrp="1"/>
          </p:cNvSpPr>
          <p:nvPr>
            <p:ph type="body" idx="1"/>
          </p:nvPr>
        </p:nvSpPr>
        <p:spPr>
          <a:xfrm>
            <a:off x="1197725" y="5010250"/>
            <a:ext cx="9796500" cy="16509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0" algn="ctr" rtl="0">
              <a:lnSpc>
                <a:spcPct val="80000"/>
              </a:lnSpc>
              <a:spcBef>
                <a:spcPts val="1000"/>
              </a:spcBef>
              <a:spcAft>
                <a:spcPts val="0"/>
              </a:spcAft>
              <a:buNone/>
            </a:pPr>
            <a:r>
              <a:rPr lang="en-US" sz="2300" b="1"/>
              <a:t>Müşteri Bağlılığı Planları</a:t>
            </a:r>
            <a:endParaRPr sz="2300" b="1"/>
          </a:p>
          <a:p>
            <a:pPr marL="0" lvl="0" indent="0" algn="ctr" rtl="0">
              <a:lnSpc>
                <a:spcPct val="80000"/>
              </a:lnSpc>
              <a:spcBef>
                <a:spcPts val="1000"/>
              </a:spcBef>
              <a:spcAft>
                <a:spcPts val="0"/>
              </a:spcAft>
              <a:buNone/>
            </a:pPr>
            <a:endParaRPr sz="2300" b="1"/>
          </a:p>
        </p:txBody>
      </p:sp>
      <p:sp>
        <p:nvSpPr>
          <p:cNvPr id="280" name="Google Shape;280;p27"/>
          <p:cNvSpPr txBox="1">
            <a:spLocks noGrp="1"/>
          </p:cNvSpPr>
          <p:nvPr>
            <p:ph type="body" idx="1"/>
          </p:nvPr>
        </p:nvSpPr>
        <p:spPr>
          <a:xfrm>
            <a:off x="1381025" y="5670375"/>
            <a:ext cx="4599600" cy="823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355600" algn="just" rtl="0">
              <a:lnSpc>
                <a:spcPct val="80000"/>
              </a:lnSpc>
              <a:spcBef>
                <a:spcPts val="1000"/>
              </a:spcBef>
              <a:spcAft>
                <a:spcPts val="0"/>
              </a:spcAft>
              <a:buSzPts val="2000"/>
              <a:buChar char="●"/>
            </a:pPr>
            <a:r>
              <a:rPr lang="en-US" sz="2000"/>
              <a:t>Satış sonrası teknik servis</a:t>
            </a:r>
            <a:endParaRPr sz="2000"/>
          </a:p>
          <a:p>
            <a:pPr marL="457200" lvl="0" indent="-355600" algn="just" rtl="0">
              <a:lnSpc>
                <a:spcPct val="80000"/>
              </a:lnSpc>
              <a:spcBef>
                <a:spcPts val="0"/>
              </a:spcBef>
              <a:spcAft>
                <a:spcPts val="0"/>
              </a:spcAft>
              <a:buSzPts val="2000"/>
              <a:buChar char="●"/>
            </a:pPr>
            <a:r>
              <a:rPr lang="en-US" sz="2000"/>
              <a:t>Düzenli güncelleme</a:t>
            </a:r>
            <a:endParaRPr sz="2000"/>
          </a:p>
          <a:p>
            <a:pPr marL="0" lvl="0" indent="0" algn="just" rtl="0">
              <a:lnSpc>
                <a:spcPct val="80000"/>
              </a:lnSpc>
              <a:spcBef>
                <a:spcPts val="1000"/>
              </a:spcBef>
              <a:spcAft>
                <a:spcPts val="0"/>
              </a:spcAft>
              <a:buNone/>
            </a:pPr>
            <a:endParaRPr sz="2000"/>
          </a:p>
        </p:txBody>
      </p:sp>
      <p:pic>
        <p:nvPicPr>
          <p:cNvPr id="281" name="Google Shape;281;p27"/>
          <p:cNvPicPr preferRelativeResize="0"/>
          <p:nvPr/>
        </p:nvPicPr>
        <p:blipFill>
          <a:blip r:embed="rId4">
            <a:alphaModFix/>
          </a:blip>
          <a:stretch>
            <a:fillRect/>
          </a:stretch>
        </p:blipFill>
        <p:spPr>
          <a:xfrm>
            <a:off x="2838400" y="1216930"/>
            <a:ext cx="6515211" cy="3659385"/>
          </a:xfrm>
          <a:prstGeom prst="rect">
            <a:avLst/>
          </a:prstGeom>
          <a:noFill/>
          <a:ln>
            <a:noFill/>
          </a:ln>
        </p:spPr>
      </p:pic>
      <p:sp>
        <p:nvSpPr>
          <p:cNvPr id="282" name="Google Shape;282;p27"/>
          <p:cNvSpPr txBox="1">
            <a:spLocks noGrp="1"/>
          </p:cNvSpPr>
          <p:nvPr>
            <p:ph type="body" idx="1"/>
          </p:nvPr>
        </p:nvSpPr>
        <p:spPr>
          <a:xfrm>
            <a:off x="6211350" y="5670375"/>
            <a:ext cx="4599600" cy="823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355600" algn="just" rtl="0">
              <a:lnSpc>
                <a:spcPct val="80000"/>
              </a:lnSpc>
              <a:spcBef>
                <a:spcPts val="1000"/>
              </a:spcBef>
              <a:spcAft>
                <a:spcPts val="0"/>
              </a:spcAft>
              <a:buSzPts val="2000"/>
              <a:buChar char="●"/>
            </a:pPr>
            <a:r>
              <a:rPr lang="en-US" sz="2000"/>
              <a:t>Market üzerinde geniş seçenekler</a:t>
            </a:r>
            <a:endParaRPr sz="2000"/>
          </a:p>
          <a:p>
            <a:pPr marL="457200" lvl="0" indent="-355600" algn="just" rtl="0">
              <a:lnSpc>
                <a:spcPct val="80000"/>
              </a:lnSpc>
              <a:spcBef>
                <a:spcPts val="0"/>
              </a:spcBef>
              <a:spcAft>
                <a:spcPts val="0"/>
              </a:spcAft>
              <a:buSzPts val="2000"/>
              <a:buChar char="●"/>
            </a:pPr>
            <a:r>
              <a:rPr lang="en-US" sz="2000"/>
              <a:t>Uzaktan IT desteği</a:t>
            </a:r>
            <a:endParaRPr sz="2000"/>
          </a:p>
          <a:p>
            <a:pPr marL="0" lvl="0" indent="0" algn="just" rtl="0">
              <a:lnSpc>
                <a:spcPct val="80000"/>
              </a:lnSpc>
              <a:spcBef>
                <a:spcPts val="1000"/>
              </a:spcBef>
              <a:spcAft>
                <a:spcPts val="0"/>
              </a:spcAft>
              <a:buNone/>
            </a:pP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6"/>
        <p:cNvGrpSpPr/>
        <p:nvPr/>
      </p:nvGrpSpPr>
      <p:grpSpPr>
        <a:xfrm>
          <a:off x="0" y="0"/>
          <a:ext cx="0" cy="0"/>
          <a:chOff x="0" y="0"/>
          <a:chExt cx="0" cy="0"/>
        </a:xfrm>
      </p:grpSpPr>
      <p:pic>
        <p:nvPicPr>
          <p:cNvPr id="287" name="Google Shape;287;p28"/>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288" name="Google Shape;288;p28"/>
          <p:cNvSpPr txBox="1"/>
          <p:nvPr/>
        </p:nvSpPr>
        <p:spPr>
          <a:xfrm>
            <a:off x="2280550" y="1311050"/>
            <a:ext cx="7630800" cy="22701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chemeClr val="dk1"/>
                </a:solidFill>
                <a:latin typeface="Verdana"/>
                <a:ea typeface="Verdana"/>
                <a:cs typeface="Verdana"/>
                <a:sym typeface="Verdana"/>
              </a:rPr>
              <a:t>Potansiyel </a:t>
            </a:r>
            <a:r>
              <a:rPr lang="en-US" sz="2300">
                <a:latin typeface="Verdana"/>
                <a:ea typeface="Verdana"/>
                <a:cs typeface="Verdana"/>
                <a:sym typeface="Verdana"/>
              </a:rPr>
              <a:t>Müşteri Görüşmesi 1</a:t>
            </a:r>
            <a:endParaRPr sz="2300">
              <a:latin typeface="Verdana"/>
              <a:ea typeface="Verdana"/>
              <a:cs typeface="Verdana"/>
              <a:sym typeface="Verdana"/>
            </a:endParaRPr>
          </a:p>
          <a:p>
            <a:pPr marL="0" lvl="0" indent="0" algn="l" rtl="0">
              <a:spcBef>
                <a:spcPts val="0"/>
              </a:spcBef>
              <a:spcAft>
                <a:spcPts val="0"/>
              </a:spcAft>
              <a:buNone/>
            </a:pPr>
            <a:r>
              <a:rPr lang="en-US" sz="1600">
                <a:latin typeface="Verdana"/>
                <a:ea typeface="Verdana"/>
                <a:cs typeface="Verdana"/>
                <a:sym typeface="Verdana"/>
              </a:rPr>
              <a:t>İşimiz gereği 4 adet internet sitesine sahibiz, ancak zamanla sürekli farklı yerlerle görüştük, hizmet alımında aksamalar yaşadık. Yenileme ücretleri sürekli yükseldi. Bir tane sitemizi anlaşmazlıktan dolayı tamamen kaybettik. Yeniden yaptırmak zorunda kaldık.</a:t>
            </a:r>
            <a:endParaRPr sz="1600">
              <a:latin typeface="Verdana"/>
              <a:ea typeface="Verdana"/>
              <a:cs typeface="Verdana"/>
              <a:sym typeface="Verdana"/>
            </a:endParaRPr>
          </a:p>
          <a:p>
            <a:pPr marL="0" lvl="0" indent="0" algn="l" rtl="0">
              <a:spcBef>
                <a:spcPts val="0"/>
              </a:spcBef>
              <a:spcAft>
                <a:spcPts val="0"/>
              </a:spcAft>
              <a:buNone/>
            </a:pPr>
            <a:r>
              <a:rPr lang="en-US" sz="1600">
                <a:latin typeface="Verdana"/>
                <a:ea typeface="Verdana"/>
                <a:cs typeface="Verdana"/>
                <a:sym typeface="Verdana"/>
              </a:rPr>
              <a:t>											Zafer ÖZTÜRK</a:t>
            </a:r>
            <a:endParaRPr sz="1600">
              <a:latin typeface="Verdana"/>
              <a:ea typeface="Verdana"/>
              <a:cs typeface="Verdana"/>
              <a:sym typeface="Verdana"/>
            </a:endParaRPr>
          </a:p>
          <a:p>
            <a:pPr marL="0" lvl="0" indent="0" algn="l" rtl="0">
              <a:spcBef>
                <a:spcPts val="0"/>
              </a:spcBef>
              <a:spcAft>
                <a:spcPts val="0"/>
              </a:spcAft>
              <a:buNone/>
            </a:pPr>
            <a:r>
              <a:rPr lang="en-US" sz="1600">
                <a:latin typeface="Verdana"/>
                <a:ea typeface="Verdana"/>
                <a:cs typeface="Verdana"/>
                <a:sym typeface="Verdana"/>
              </a:rPr>
              <a:t>										Zenova Medya Kurucu</a:t>
            </a:r>
            <a:endParaRPr sz="1600">
              <a:latin typeface="Verdana"/>
              <a:ea typeface="Verdana"/>
              <a:cs typeface="Verdana"/>
              <a:sym typeface="Verdana"/>
            </a:endParaRPr>
          </a:p>
        </p:txBody>
      </p:sp>
      <p:sp>
        <p:nvSpPr>
          <p:cNvPr id="289" name="Google Shape;289;p28"/>
          <p:cNvSpPr txBox="1">
            <a:spLocks noGrp="1"/>
          </p:cNvSpPr>
          <p:nvPr>
            <p:ph type="body" idx="1"/>
          </p:nvPr>
        </p:nvSpPr>
        <p:spPr>
          <a:xfrm>
            <a:off x="2280600" y="3855700"/>
            <a:ext cx="7630800" cy="2173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300">
                <a:latin typeface="Verdana"/>
                <a:ea typeface="Verdana"/>
                <a:cs typeface="Verdana"/>
                <a:sym typeface="Verdana"/>
              </a:rPr>
              <a:t>Potansiyel Müşteri Görüşmesi 2</a:t>
            </a:r>
            <a:endParaRPr sz="2300">
              <a:latin typeface="Verdana"/>
              <a:ea typeface="Verdana"/>
              <a:cs typeface="Verdana"/>
              <a:sym typeface="Verdana"/>
            </a:endParaRPr>
          </a:p>
          <a:p>
            <a:pPr marL="0" lvl="0" indent="0" algn="just" rtl="0">
              <a:lnSpc>
                <a:spcPct val="90000"/>
              </a:lnSpc>
              <a:spcBef>
                <a:spcPts val="0"/>
              </a:spcBef>
              <a:spcAft>
                <a:spcPts val="0"/>
              </a:spcAft>
              <a:buNone/>
            </a:pPr>
            <a:r>
              <a:rPr lang="en-US" sz="1600">
                <a:latin typeface="Verdana"/>
                <a:ea typeface="Verdana"/>
                <a:cs typeface="Verdana"/>
                <a:sym typeface="Verdana"/>
              </a:rPr>
              <a:t>Yüksek maliyetlerle internet sitesi yaptırdık. Aylık ödemelerimiz de yüksek. Kurum içi iletişimi  ve müşteri yönetimini güçlendirecek yazılımlar için de görüşmeler yaptık, ancak yüksek maliyeti ve yeterli uzmanlıkta eleman eksikliğinden erteledik</a:t>
            </a:r>
            <a:endParaRPr sz="1600">
              <a:latin typeface="Verdana"/>
              <a:ea typeface="Verdana"/>
              <a:cs typeface="Verdana"/>
              <a:sym typeface="Verdana"/>
            </a:endParaRPr>
          </a:p>
          <a:p>
            <a:pPr marL="0" lvl="0" indent="0" algn="just" rtl="0">
              <a:lnSpc>
                <a:spcPct val="90000"/>
              </a:lnSpc>
              <a:spcBef>
                <a:spcPts val="0"/>
              </a:spcBef>
              <a:spcAft>
                <a:spcPts val="0"/>
              </a:spcAft>
              <a:buNone/>
            </a:pPr>
            <a:endParaRPr sz="1600">
              <a:latin typeface="Verdana"/>
              <a:ea typeface="Verdana"/>
              <a:cs typeface="Verdana"/>
              <a:sym typeface="Verdana"/>
            </a:endParaRPr>
          </a:p>
          <a:p>
            <a:pPr marL="0" lvl="0" indent="0" algn="just" rtl="0">
              <a:lnSpc>
                <a:spcPct val="90000"/>
              </a:lnSpc>
              <a:spcBef>
                <a:spcPts val="0"/>
              </a:spcBef>
              <a:spcAft>
                <a:spcPts val="0"/>
              </a:spcAft>
              <a:buNone/>
            </a:pPr>
            <a:r>
              <a:rPr lang="en-US" sz="1600">
                <a:latin typeface="Verdana"/>
                <a:ea typeface="Verdana"/>
                <a:cs typeface="Verdana"/>
                <a:sym typeface="Verdana"/>
              </a:rPr>
              <a:t>												Elvan KAMIŞ</a:t>
            </a:r>
            <a:endParaRPr sz="1600">
              <a:latin typeface="Verdana"/>
              <a:ea typeface="Verdana"/>
              <a:cs typeface="Verdana"/>
              <a:sym typeface="Verdana"/>
            </a:endParaRPr>
          </a:p>
          <a:p>
            <a:pPr marL="0" lvl="0" indent="0" algn="just" rtl="0">
              <a:lnSpc>
                <a:spcPct val="90000"/>
              </a:lnSpc>
              <a:spcBef>
                <a:spcPts val="0"/>
              </a:spcBef>
              <a:spcAft>
                <a:spcPts val="0"/>
              </a:spcAft>
              <a:buNone/>
            </a:pPr>
            <a:r>
              <a:rPr lang="en-US" sz="1600">
                <a:latin typeface="Verdana"/>
                <a:ea typeface="Verdana"/>
                <a:cs typeface="Verdana"/>
                <a:sym typeface="Verdana"/>
              </a:rPr>
              <a:t>											Nida Sağlık Yönetici</a:t>
            </a:r>
            <a:endParaRPr sz="1600">
              <a:latin typeface="Verdana"/>
              <a:ea typeface="Verdana"/>
              <a:cs typeface="Verdana"/>
              <a:sym typeface="Verdana"/>
            </a:endParaRPr>
          </a:p>
        </p:txBody>
      </p:sp>
      <p:sp>
        <p:nvSpPr>
          <p:cNvPr id="290" name="Google Shape;290;p28"/>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Müşteri Geri Bildirimleri</a:t>
            </a:r>
            <a:endParaRPr sz="3200">
              <a:solidFill>
                <a:srgbClr val="FFFFFF"/>
              </a:solidFill>
              <a:latin typeface="Verdana"/>
              <a:ea typeface="Verdana"/>
              <a:cs typeface="Verdana"/>
              <a:sym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p:nvPr/>
        </p:nvSpPr>
        <p:spPr>
          <a:xfrm>
            <a:off x="707475" y="631925"/>
            <a:ext cx="4600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latin typeface="Calibri"/>
                <a:ea typeface="Calibri"/>
                <a:cs typeface="Calibri"/>
                <a:sym typeface="Calibri"/>
              </a:rPr>
              <a:t>2. Yıl kazanç tahmini</a:t>
            </a:r>
            <a:endParaRPr sz="1600" b="1">
              <a:latin typeface="Calibri"/>
              <a:ea typeface="Calibri"/>
              <a:cs typeface="Calibri"/>
              <a:sym typeface="Calibri"/>
            </a:endParaRPr>
          </a:p>
        </p:txBody>
      </p:sp>
      <p:graphicFrame>
        <p:nvGraphicFramePr>
          <p:cNvPr id="306" name="Google Shape;306;p30"/>
          <p:cNvGraphicFramePr/>
          <p:nvPr/>
        </p:nvGraphicFramePr>
        <p:xfrm>
          <a:off x="707475" y="993975"/>
          <a:ext cx="4600575" cy="5540058"/>
        </p:xfrm>
        <a:graphic>
          <a:graphicData uri="http://schemas.openxmlformats.org/drawingml/2006/table">
            <a:tbl>
              <a:tblPr>
                <a:noFill/>
                <a:tableStyleId>{214E487C-5AF1-4EFB-988C-400FFFBD7FB2}</a:tableStyleId>
              </a:tblPr>
              <a:tblGrid>
                <a:gridCol w="1247775">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00025">
                <a:tc>
                  <a:txBody>
                    <a:bodyPr/>
                    <a:lstStyle/>
                    <a:p>
                      <a:pPr marL="0" lvl="0" indent="0" algn="l" rtl="0">
                        <a:lnSpc>
                          <a:spcPct val="115000"/>
                        </a:lnSpc>
                        <a:spcBef>
                          <a:spcPts val="0"/>
                        </a:spcBef>
                        <a:spcAft>
                          <a:spcPts val="0"/>
                        </a:spcAft>
                        <a:buNone/>
                      </a:pPr>
                      <a:r>
                        <a:rPr lang="en-US" sz="1000">
                          <a:solidFill>
                            <a:srgbClr val="FF0000"/>
                          </a:solidFill>
                        </a:rPr>
                        <a:t>GELİR/GİDER</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ADET - KİŞİ</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MALİYET</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TOPLAM</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US" sz="1000" b="1"/>
                        <a:t>Cihaz satışı yıllık</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300</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000"/>
                        <a:t>Yönetim maaş</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96.000,00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192.000,00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US" sz="1000"/>
                        <a:t>Yazılım elemanı</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132.000,00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132.000,00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US" sz="1000"/>
                        <a:t>Danışmanlık</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5.000,00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5.000,00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US" sz="1000"/>
                        <a:t>Bilgisayar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US" sz="1000"/>
                        <a:t>Ofis kira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10.800,00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US" sz="1000"/>
                        <a:t>Faturalar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1.200,00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14.400,00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US" sz="1000"/>
                        <a:t>Bakım onarım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US" sz="1000"/>
                        <a:t>Genel giderler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10.800,00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US" sz="1000"/>
                        <a:t>Destek elemanlar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4,00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67.000,00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268.000,00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US" sz="1000"/>
                        <a:t>Tanıtım pazarlama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300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1"/>
                        <a:t>TOPLAM GİDER</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b="1"/>
                        <a:t>743.600,00 TL</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333375">
                <a:tc>
                  <a:txBody>
                    <a:bodyPr/>
                    <a:lstStyle/>
                    <a:p>
                      <a:pPr marL="0" lvl="0" indent="0" algn="l" rtl="0">
                        <a:lnSpc>
                          <a:spcPct val="115000"/>
                        </a:lnSpc>
                        <a:spcBef>
                          <a:spcPts val="0"/>
                        </a:spcBef>
                        <a:spcAft>
                          <a:spcPts val="0"/>
                        </a:spcAft>
                        <a:buNone/>
                      </a:pPr>
                      <a:r>
                        <a:rPr lang="en-US" sz="1000"/>
                        <a:t>Günlük gereken satış</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0,8</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US" sz="1000"/>
                        <a:t>Cihaz maliyeti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2.478,67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US" sz="1000"/>
                        <a:t>Kar marjı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20%</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US" sz="1000"/>
                        <a:t>KDV hariç satış fiyatı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2.965,25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US" sz="1000"/>
                        <a:t>KDV dahil satış fiyatı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3.499,00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9"/>
                  </a:ext>
                </a:extLst>
              </a:tr>
              <a:tr h="200025">
                <a:tc>
                  <a:txBody>
                    <a:bodyPr/>
                    <a:lstStyle/>
                    <a:p>
                      <a:pPr marL="0" lvl="0" indent="0" algn="l" rtl="0">
                        <a:lnSpc>
                          <a:spcPct val="115000"/>
                        </a:lnSpc>
                        <a:spcBef>
                          <a:spcPts val="0"/>
                        </a:spcBef>
                        <a:spcAft>
                          <a:spcPts val="0"/>
                        </a:spcAft>
                        <a:buNone/>
                      </a:pPr>
                      <a:r>
                        <a:rPr lang="en-US" sz="1000"/>
                        <a:t>Ciro (KDV hariç)</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889.576,27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0"/>
                  </a:ext>
                </a:extLst>
              </a:tr>
              <a:tr h="200025">
                <a:tc>
                  <a:txBody>
                    <a:bodyPr/>
                    <a:lstStyle/>
                    <a:p>
                      <a:pPr marL="0" lvl="0" indent="0" algn="l" rtl="0">
                        <a:lnSpc>
                          <a:spcPct val="115000"/>
                        </a:lnSpc>
                        <a:spcBef>
                          <a:spcPts val="0"/>
                        </a:spcBef>
                        <a:spcAft>
                          <a:spcPts val="0"/>
                        </a:spcAft>
                        <a:buNone/>
                      </a:pPr>
                      <a:r>
                        <a:rPr lang="en-US" sz="1000"/>
                        <a:t>Beklenen kar</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145.976,27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1"/>
                  </a:ext>
                </a:extLst>
              </a:tr>
              <a:tr h="200025">
                <a:tc>
                  <a:txBody>
                    <a:bodyPr/>
                    <a:lstStyle/>
                    <a:p>
                      <a:pPr marL="0" lvl="0" indent="0" algn="l" rtl="0">
                        <a:lnSpc>
                          <a:spcPct val="115000"/>
                        </a:lnSpc>
                        <a:spcBef>
                          <a:spcPts val="0"/>
                        </a:spcBef>
                        <a:spcAft>
                          <a:spcPts val="0"/>
                        </a:spcAft>
                        <a:buNone/>
                      </a:pPr>
                      <a:r>
                        <a:rPr lang="en-US" sz="1000"/>
                        <a:t>Gelir vergi dilimi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2"/>
                  </a:ext>
                </a:extLst>
              </a:tr>
              <a:tr h="200025">
                <a:tc>
                  <a:txBody>
                    <a:bodyPr/>
                    <a:lstStyle/>
                    <a:p>
                      <a:pPr marL="0" lvl="0" indent="0" algn="l" rtl="0">
                        <a:lnSpc>
                          <a:spcPct val="115000"/>
                        </a:lnSpc>
                        <a:spcBef>
                          <a:spcPts val="0"/>
                        </a:spcBef>
                        <a:spcAft>
                          <a:spcPts val="0"/>
                        </a:spcAft>
                        <a:buNone/>
                      </a:pPr>
                      <a:r>
                        <a:rPr lang="en-US" sz="1000" b="1"/>
                        <a:t>Vergi sonrası kar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b="1"/>
                        <a:t>109.482,20 TL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graphicFrame>
        <p:nvGraphicFramePr>
          <p:cNvPr id="307" name="Google Shape;307;p30"/>
          <p:cNvGraphicFramePr/>
          <p:nvPr/>
        </p:nvGraphicFramePr>
        <p:xfrm>
          <a:off x="6544850" y="993975"/>
          <a:ext cx="4600575" cy="5540058"/>
        </p:xfrm>
        <a:graphic>
          <a:graphicData uri="http://schemas.openxmlformats.org/drawingml/2006/table">
            <a:tbl>
              <a:tblPr>
                <a:noFill/>
                <a:tableStyleId>{214E487C-5AF1-4EFB-988C-400FFFBD7FB2}</a:tableStyleId>
              </a:tblPr>
              <a:tblGrid>
                <a:gridCol w="1247775">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tblGrid>
              <a:tr h="200025">
                <a:tc>
                  <a:txBody>
                    <a:bodyPr/>
                    <a:lstStyle/>
                    <a:p>
                      <a:pPr marL="0" lvl="0" indent="0" algn="l" rtl="0">
                        <a:lnSpc>
                          <a:spcPct val="115000"/>
                        </a:lnSpc>
                        <a:spcBef>
                          <a:spcPts val="0"/>
                        </a:spcBef>
                        <a:spcAft>
                          <a:spcPts val="0"/>
                        </a:spcAft>
                        <a:buNone/>
                      </a:pPr>
                      <a:r>
                        <a:rPr lang="en-US" sz="1000">
                          <a:solidFill>
                            <a:srgbClr val="FF0000"/>
                          </a:solidFill>
                        </a:rPr>
                        <a:t>GELİR/GİDER</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ADET - KİŞİ</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MALİYET</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a:solidFill>
                            <a:srgbClr val="FF0000"/>
                          </a:solidFill>
                        </a:rPr>
                        <a:t>TOPLAM</a:t>
                      </a:r>
                      <a:endParaRPr sz="1000">
                        <a:solidFill>
                          <a:srgbClr val="FF0000"/>
                        </a:solidFill>
                      </a:endParaRPr>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US" sz="1000" b="1"/>
                        <a:t>Cihaz satışı yıllık</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t>1.000</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000"/>
                        <a:t>Yönetim maaş</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96.000,00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192.000,00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US" sz="1000"/>
                        <a:t>Yazılım elemanı</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132.000,00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264.000,00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US" sz="1000"/>
                        <a:t>Danışmanlık</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5.000,00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US" sz="1000"/>
                        <a:t>Bilgisayar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US" sz="1000"/>
                        <a:t>Ofis kira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36.000,00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US" sz="1000"/>
                        <a:t>Faturalar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4.000,00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48.000,00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US" sz="1000"/>
                        <a:t>Bakım onarım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US" sz="1000"/>
                        <a:t>Genel giderler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36.000,00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US" sz="1000"/>
                        <a:t>Destek elemanlar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13,33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67.000,00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893.333,33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US" sz="1000"/>
                        <a:t>Tanıtım pazarlama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t>1.000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300.000,00 TL</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US" sz="1000" b="1"/>
                        <a:t>TOPLAM GİDER</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b="1"/>
                        <a:t>1.801.333,33 TL</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3"/>
                  </a:ext>
                </a:extLst>
              </a:tr>
              <a:tr h="200025">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4"/>
                  </a:ext>
                </a:extLst>
              </a:tr>
              <a:tr h="333375">
                <a:tc>
                  <a:txBody>
                    <a:bodyPr/>
                    <a:lstStyle/>
                    <a:p>
                      <a:pPr marL="0" lvl="0" indent="0" algn="l" rtl="0">
                        <a:lnSpc>
                          <a:spcPct val="115000"/>
                        </a:lnSpc>
                        <a:spcBef>
                          <a:spcPts val="0"/>
                        </a:spcBef>
                        <a:spcAft>
                          <a:spcPts val="0"/>
                        </a:spcAft>
                        <a:buNone/>
                      </a:pPr>
                      <a:r>
                        <a:rPr lang="en-US" sz="1000"/>
                        <a:t>Günlük gereken satış</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2,7</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US" sz="1000"/>
                        <a:t>Cihaz maliyeti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1.801,33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US" sz="1000"/>
                        <a:t>Kar marjı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65%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US" sz="1000"/>
                        <a:t>KDV hariç satış fiyatı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2.965,25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US" sz="1000"/>
                        <a:t>KDV dahil satış fiyatı</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3.499,00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19"/>
                  </a:ext>
                </a:extLst>
              </a:tr>
              <a:tr h="200025">
                <a:tc>
                  <a:txBody>
                    <a:bodyPr/>
                    <a:lstStyle/>
                    <a:p>
                      <a:pPr marL="0" lvl="0" indent="0" algn="l" rtl="0">
                        <a:lnSpc>
                          <a:spcPct val="115000"/>
                        </a:lnSpc>
                        <a:spcBef>
                          <a:spcPts val="0"/>
                        </a:spcBef>
                        <a:spcAft>
                          <a:spcPts val="0"/>
                        </a:spcAft>
                        <a:buNone/>
                      </a:pPr>
                      <a:r>
                        <a:rPr lang="en-US" sz="1000"/>
                        <a:t>Ciro (KDV hariç)</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2.965.254,24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0"/>
                  </a:ext>
                </a:extLst>
              </a:tr>
              <a:tr h="200025">
                <a:tc>
                  <a:txBody>
                    <a:bodyPr/>
                    <a:lstStyle/>
                    <a:p>
                      <a:pPr marL="0" lvl="0" indent="0" algn="l" rtl="0">
                        <a:lnSpc>
                          <a:spcPct val="115000"/>
                        </a:lnSpc>
                        <a:spcBef>
                          <a:spcPts val="0"/>
                        </a:spcBef>
                        <a:spcAft>
                          <a:spcPts val="0"/>
                        </a:spcAft>
                        <a:buNone/>
                      </a:pPr>
                      <a:r>
                        <a:rPr lang="en-US" sz="1000"/>
                        <a:t>Beklenen kar</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1.163.920,90 TL</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1"/>
                  </a:ext>
                </a:extLst>
              </a:tr>
              <a:tr h="200025">
                <a:tc>
                  <a:txBody>
                    <a:bodyPr/>
                    <a:lstStyle/>
                    <a:p>
                      <a:pPr marL="0" lvl="0" indent="0" algn="l" rtl="0">
                        <a:lnSpc>
                          <a:spcPct val="115000"/>
                        </a:lnSpc>
                        <a:spcBef>
                          <a:spcPts val="0"/>
                        </a:spcBef>
                        <a:spcAft>
                          <a:spcPts val="0"/>
                        </a:spcAft>
                        <a:buNone/>
                      </a:pPr>
                      <a:r>
                        <a:rPr lang="en-US" sz="1000"/>
                        <a:t>Gelir vergi dilimi</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a:t>25%</a:t>
                      </a:r>
                      <a:endParaRPr sz="1000"/>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2"/>
                  </a:ext>
                </a:extLst>
              </a:tr>
              <a:tr h="200025">
                <a:tc>
                  <a:txBody>
                    <a:bodyPr/>
                    <a:lstStyle/>
                    <a:p>
                      <a:pPr marL="0" lvl="0" indent="0" algn="l" rtl="0">
                        <a:lnSpc>
                          <a:spcPct val="115000"/>
                        </a:lnSpc>
                        <a:spcBef>
                          <a:spcPts val="0"/>
                        </a:spcBef>
                        <a:spcAft>
                          <a:spcPts val="0"/>
                        </a:spcAft>
                        <a:buNone/>
                      </a:pPr>
                      <a:r>
                        <a:rPr lang="en-US" sz="1000" b="1"/>
                        <a:t>Vergi sonrası kar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US" sz="1000" b="1"/>
                        <a:t>872.940,68 TL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23"/>
                  </a:ext>
                </a:extLst>
              </a:tr>
            </a:tbl>
          </a:graphicData>
        </a:graphic>
      </p:graphicFrame>
      <p:sp>
        <p:nvSpPr>
          <p:cNvPr id="308" name="Google Shape;308;p30"/>
          <p:cNvSpPr txBox="1"/>
          <p:nvPr/>
        </p:nvSpPr>
        <p:spPr>
          <a:xfrm>
            <a:off x="6544888" y="593775"/>
            <a:ext cx="46005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latin typeface="Calibri"/>
                <a:ea typeface="Calibri"/>
                <a:cs typeface="Calibri"/>
                <a:sym typeface="Calibri"/>
              </a:rPr>
              <a:t>3. Yıl kazanç tahmini</a:t>
            </a:r>
            <a:endParaRPr sz="1700" b="1">
              <a:latin typeface="Calibri"/>
              <a:ea typeface="Calibri"/>
              <a:cs typeface="Calibri"/>
              <a:sym typeface="Calibri"/>
            </a:endParaRPr>
          </a:p>
        </p:txBody>
      </p:sp>
      <p:sp>
        <p:nvSpPr>
          <p:cNvPr id="309" name="Google Shape;309;p30"/>
          <p:cNvSpPr/>
          <p:nvPr/>
        </p:nvSpPr>
        <p:spPr>
          <a:xfrm>
            <a:off x="0" y="105725"/>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Kazanç tahmini</a:t>
            </a:r>
            <a:endParaRPr sz="3200">
              <a:solidFill>
                <a:schemeClr val="lt1"/>
              </a:solidFill>
              <a:latin typeface="Verdana"/>
              <a:ea typeface="Verdana"/>
              <a:cs typeface="Verdana"/>
              <a:sym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13"/>
        <p:cNvGrpSpPr/>
        <p:nvPr/>
      </p:nvGrpSpPr>
      <p:grpSpPr>
        <a:xfrm>
          <a:off x="0" y="0"/>
          <a:ext cx="0" cy="0"/>
          <a:chOff x="0" y="0"/>
          <a:chExt cx="0" cy="0"/>
        </a:xfrm>
      </p:grpSpPr>
      <p:pic>
        <p:nvPicPr>
          <p:cNvPr id="314" name="Google Shape;314;p31"/>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315" name="Google Shape;315;p31"/>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Teknoloji Doğrulama</a:t>
            </a:r>
            <a:endParaRPr sz="3200">
              <a:solidFill>
                <a:schemeClr val="lt1"/>
              </a:solidFill>
              <a:latin typeface="Verdana"/>
              <a:ea typeface="Verdana"/>
              <a:cs typeface="Verdana"/>
              <a:sym typeface="Verdana"/>
            </a:endParaRPr>
          </a:p>
        </p:txBody>
      </p:sp>
      <p:pic>
        <p:nvPicPr>
          <p:cNvPr id="316" name="Google Shape;316;p31"/>
          <p:cNvPicPr preferRelativeResize="0"/>
          <p:nvPr/>
        </p:nvPicPr>
        <p:blipFill>
          <a:blip r:embed="rId4">
            <a:alphaModFix/>
          </a:blip>
          <a:stretch>
            <a:fillRect/>
          </a:stretch>
        </p:blipFill>
        <p:spPr>
          <a:xfrm>
            <a:off x="1431563" y="1175688"/>
            <a:ext cx="9328876" cy="530666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838200" y="486275"/>
            <a:ext cx="8186400" cy="541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600">
                <a:solidFill>
                  <a:srgbClr val="1155CC"/>
                </a:solidFill>
              </a:rPr>
              <a:t>Ürün Hakkındaki Detaylı Bilgiler - 2</a:t>
            </a:r>
            <a:endParaRPr sz="3600">
              <a:solidFill>
                <a:srgbClr val="1155CC"/>
              </a:solidFill>
            </a:endParaRPr>
          </a:p>
        </p:txBody>
      </p:sp>
      <p:sp>
        <p:nvSpPr>
          <p:cNvPr id="322" name="Google Shape;322;p32"/>
          <p:cNvSpPr/>
          <p:nvPr/>
        </p:nvSpPr>
        <p:spPr>
          <a:xfrm>
            <a:off x="7208300" y="11963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Proje Yönetimi (Kobip)</a:t>
            </a:r>
            <a:endParaRPr sz="1700">
              <a:solidFill>
                <a:srgbClr val="FFFFFF"/>
              </a:solidFill>
              <a:latin typeface="Roboto"/>
              <a:ea typeface="Roboto"/>
              <a:cs typeface="Roboto"/>
              <a:sym typeface="Roboto"/>
            </a:endParaRPr>
          </a:p>
        </p:txBody>
      </p:sp>
      <p:cxnSp>
        <p:nvCxnSpPr>
          <p:cNvPr id="323" name="Google Shape;323;p32"/>
          <p:cNvCxnSpPr>
            <a:stCxn id="324" idx="3"/>
            <a:endCxn id="322" idx="1"/>
          </p:cNvCxnSpPr>
          <p:nvPr/>
        </p:nvCxnSpPr>
        <p:spPr>
          <a:xfrm rot="10800000" flipH="1">
            <a:off x="6497000" y="1467131"/>
            <a:ext cx="711300" cy="12150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25" name="Google Shape;325;p32"/>
          <p:cNvCxnSpPr>
            <a:stCxn id="324" idx="3"/>
            <a:endCxn id="326" idx="1"/>
          </p:cNvCxnSpPr>
          <p:nvPr/>
        </p:nvCxnSpPr>
        <p:spPr>
          <a:xfrm rot="10800000" flipH="1">
            <a:off x="6497000" y="2174831"/>
            <a:ext cx="711300" cy="5073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27" name="Google Shape;327;p32"/>
          <p:cNvCxnSpPr>
            <a:stCxn id="328" idx="3"/>
            <a:endCxn id="329" idx="1"/>
          </p:cNvCxnSpPr>
          <p:nvPr/>
        </p:nvCxnSpPr>
        <p:spPr>
          <a:xfrm>
            <a:off x="2885597" y="3790075"/>
            <a:ext cx="917400" cy="24525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30" name="Google Shape;330;p32"/>
          <p:cNvCxnSpPr>
            <a:stCxn id="328" idx="3"/>
            <a:endCxn id="324" idx="1"/>
          </p:cNvCxnSpPr>
          <p:nvPr/>
        </p:nvCxnSpPr>
        <p:spPr>
          <a:xfrm rot="10800000" flipH="1">
            <a:off x="2885597" y="2682175"/>
            <a:ext cx="917400" cy="1107900"/>
          </a:xfrm>
          <a:prstGeom prst="bentConnector3">
            <a:avLst>
              <a:gd name="adj1" fmla="val 50000"/>
            </a:avLst>
          </a:prstGeom>
          <a:noFill/>
          <a:ln w="9525" cap="flat" cmpd="sng">
            <a:solidFill>
              <a:srgbClr val="000000"/>
            </a:solidFill>
            <a:prstDash val="solid"/>
            <a:round/>
            <a:headEnd type="none" w="sm" len="sm"/>
            <a:tailEnd type="none" w="sm" len="sm"/>
          </a:ln>
        </p:spPr>
      </p:cxnSp>
      <p:sp>
        <p:nvSpPr>
          <p:cNvPr id="324" name="Google Shape;324;p32"/>
          <p:cNvSpPr/>
          <p:nvPr/>
        </p:nvSpPr>
        <p:spPr>
          <a:xfrm>
            <a:off x="3803000" y="2331881"/>
            <a:ext cx="2694000" cy="700500"/>
          </a:xfrm>
          <a:prstGeom prst="roundRect">
            <a:avLst>
              <a:gd name="adj" fmla="val 16667"/>
            </a:avLst>
          </a:prstGeom>
          <a:solidFill>
            <a:srgbClr val="4A86E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b="1">
                <a:solidFill>
                  <a:srgbClr val="FFFFFF"/>
                </a:solidFill>
                <a:latin typeface="Roboto"/>
                <a:ea typeface="Roboto"/>
                <a:cs typeface="Roboto"/>
                <a:sym typeface="Roboto"/>
              </a:rPr>
              <a:t>Temel Hizmetler</a:t>
            </a:r>
            <a:endParaRPr sz="1700" b="1">
              <a:solidFill>
                <a:srgbClr val="FFFFFF"/>
              </a:solidFill>
              <a:latin typeface="Roboto"/>
              <a:ea typeface="Roboto"/>
              <a:cs typeface="Roboto"/>
              <a:sym typeface="Roboto"/>
            </a:endParaRPr>
          </a:p>
        </p:txBody>
      </p:sp>
      <p:sp>
        <p:nvSpPr>
          <p:cNvPr id="329" name="Google Shape;329;p32"/>
          <p:cNvSpPr/>
          <p:nvPr/>
        </p:nvSpPr>
        <p:spPr>
          <a:xfrm>
            <a:off x="3803000" y="5892190"/>
            <a:ext cx="2694000" cy="700500"/>
          </a:xfrm>
          <a:prstGeom prst="roundRect">
            <a:avLst>
              <a:gd name="adj" fmla="val 16667"/>
            </a:avLst>
          </a:prstGeom>
          <a:solidFill>
            <a:srgbClr val="1C4587"/>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800" b="1">
                <a:solidFill>
                  <a:srgbClr val="FFFFFF"/>
                </a:solidFill>
                <a:latin typeface="Roboto"/>
                <a:ea typeface="Roboto"/>
                <a:cs typeface="Roboto"/>
                <a:sym typeface="Roboto"/>
              </a:rPr>
              <a:t>Uygulama marketi</a:t>
            </a:r>
            <a:endParaRPr sz="1800" b="1">
              <a:solidFill>
                <a:srgbClr val="FFFFFF"/>
              </a:solidFill>
              <a:latin typeface="Roboto"/>
              <a:ea typeface="Roboto"/>
              <a:cs typeface="Roboto"/>
              <a:sym typeface="Roboto"/>
            </a:endParaRPr>
          </a:p>
        </p:txBody>
      </p:sp>
      <p:cxnSp>
        <p:nvCxnSpPr>
          <p:cNvPr id="331" name="Google Shape;331;p32"/>
          <p:cNvCxnSpPr>
            <a:stCxn id="324" idx="3"/>
            <a:endCxn id="332" idx="1"/>
          </p:cNvCxnSpPr>
          <p:nvPr/>
        </p:nvCxnSpPr>
        <p:spPr>
          <a:xfrm>
            <a:off x="6497000" y="2682131"/>
            <a:ext cx="711300" cy="200100"/>
          </a:xfrm>
          <a:prstGeom prst="bentConnector3">
            <a:avLst>
              <a:gd name="adj1" fmla="val 50000"/>
            </a:avLst>
          </a:prstGeom>
          <a:noFill/>
          <a:ln w="9525" cap="flat" cmpd="sng">
            <a:solidFill>
              <a:srgbClr val="000000"/>
            </a:solidFill>
            <a:prstDash val="solid"/>
            <a:round/>
            <a:headEnd type="none" w="sm" len="sm"/>
            <a:tailEnd type="none" w="sm" len="sm"/>
          </a:ln>
        </p:spPr>
      </p:cxnSp>
      <p:sp>
        <p:nvSpPr>
          <p:cNvPr id="326" name="Google Shape;326;p32"/>
          <p:cNvSpPr/>
          <p:nvPr/>
        </p:nvSpPr>
        <p:spPr>
          <a:xfrm>
            <a:off x="7208300" y="19039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Muhasebe (Kobim)</a:t>
            </a:r>
            <a:endParaRPr sz="1700">
              <a:solidFill>
                <a:srgbClr val="FFFFFF"/>
              </a:solidFill>
              <a:latin typeface="Roboto"/>
              <a:ea typeface="Roboto"/>
              <a:cs typeface="Roboto"/>
              <a:sym typeface="Roboto"/>
            </a:endParaRPr>
          </a:p>
        </p:txBody>
      </p:sp>
      <p:sp>
        <p:nvSpPr>
          <p:cNvPr id="332" name="Google Shape;332;p32"/>
          <p:cNvSpPr/>
          <p:nvPr/>
        </p:nvSpPr>
        <p:spPr>
          <a:xfrm>
            <a:off x="7208300" y="26115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Kurumsal Web Sitesi</a:t>
            </a:r>
            <a:endParaRPr sz="1700">
              <a:solidFill>
                <a:srgbClr val="FFFFFF"/>
              </a:solidFill>
              <a:latin typeface="Roboto"/>
              <a:ea typeface="Roboto"/>
              <a:cs typeface="Roboto"/>
              <a:sym typeface="Roboto"/>
            </a:endParaRPr>
          </a:p>
          <a:p>
            <a:pPr marL="0" lvl="0" indent="0" algn="ctr" rtl="0">
              <a:spcBef>
                <a:spcPts val="0"/>
              </a:spcBef>
              <a:spcAft>
                <a:spcPts val="0"/>
              </a:spcAft>
              <a:buNone/>
            </a:pPr>
            <a:r>
              <a:rPr lang="en-US" sz="1700">
                <a:solidFill>
                  <a:srgbClr val="FFFFFF"/>
                </a:solidFill>
                <a:latin typeface="Roboto"/>
                <a:ea typeface="Roboto"/>
                <a:cs typeface="Roboto"/>
                <a:sym typeface="Roboto"/>
              </a:rPr>
              <a:t>(Kobiw)</a:t>
            </a:r>
            <a:endParaRPr sz="1700">
              <a:solidFill>
                <a:srgbClr val="FFFFFF"/>
              </a:solidFill>
              <a:latin typeface="Roboto"/>
              <a:ea typeface="Roboto"/>
              <a:cs typeface="Roboto"/>
              <a:sym typeface="Roboto"/>
            </a:endParaRPr>
          </a:p>
        </p:txBody>
      </p:sp>
      <p:sp>
        <p:nvSpPr>
          <p:cNvPr id="333" name="Google Shape;333;p32"/>
          <p:cNvSpPr/>
          <p:nvPr/>
        </p:nvSpPr>
        <p:spPr>
          <a:xfrm>
            <a:off x="7208300" y="33191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E-Posta</a:t>
            </a:r>
            <a:endParaRPr sz="1700">
              <a:solidFill>
                <a:srgbClr val="FFFFFF"/>
              </a:solidFill>
              <a:latin typeface="Roboto"/>
              <a:ea typeface="Roboto"/>
              <a:cs typeface="Roboto"/>
              <a:sym typeface="Roboto"/>
            </a:endParaRPr>
          </a:p>
        </p:txBody>
      </p:sp>
      <p:sp>
        <p:nvSpPr>
          <p:cNvPr id="334" name="Google Shape;334;p32"/>
          <p:cNvSpPr/>
          <p:nvPr/>
        </p:nvSpPr>
        <p:spPr>
          <a:xfrm>
            <a:off x="7208300" y="40267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Şirket İçi Anlık Mesajlaşma (mobil app)</a:t>
            </a:r>
            <a:endParaRPr sz="1700">
              <a:solidFill>
                <a:srgbClr val="FFFFFF"/>
              </a:solidFill>
              <a:latin typeface="Roboto"/>
              <a:ea typeface="Roboto"/>
              <a:cs typeface="Roboto"/>
              <a:sym typeface="Roboto"/>
            </a:endParaRPr>
          </a:p>
        </p:txBody>
      </p:sp>
      <p:sp>
        <p:nvSpPr>
          <p:cNvPr id="335" name="Google Shape;335;p32"/>
          <p:cNvSpPr/>
          <p:nvPr/>
        </p:nvSpPr>
        <p:spPr>
          <a:xfrm>
            <a:off x="7208300" y="47343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Çevrimiçi Toplantı</a:t>
            </a:r>
            <a:endParaRPr sz="1700">
              <a:solidFill>
                <a:srgbClr val="FFFFFF"/>
              </a:solidFill>
              <a:latin typeface="Roboto"/>
              <a:ea typeface="Roboto"/>
              <a:cs typeface="Roboto"/>
              <a:sym typeface="Roboto"/>
            </a:endParaRPr>
          </a:p>
          <a:p>
            <a:pPr marL="0" lvl="0" indent="0" algn="ctr" rtl="0">
              <a:spcBef>
                <a:spcPts val="0"/>
              </a:spcBef>
              <a:spcAft>
                <a:spcPts val="0"/>
              </a:spcAft>
              <a:buNone/>
            </a:pPr>
            <a:r>
              <a:rPr lang="en-US" sz="1700">
                <a:solidFill>
                  <a:srgbClr val="FFFFFF"/>
                </a:solidFill>
                <a:latin typeface="Roboto"/>
                <a:ea typeface="Roboto"/>
                <a:cs typeface="Roboto"/>
                <a:sym typeface="Roboto"/>
              </a:rPr>
              <a:t>(mobil app)</a:t>
            </a:r>
            <a:endParaRPr sz="1700">
              <a:solidFill>
                <a:srgbClr val="FFFFFF"/>
              </a:solidFill>
              <a:latin typeface="Roboto"/>
              <a:ea typeface="Roboto"/>
              <a:cs typeface="Roboto"/>
              <a:sym typeface="Roboto"/>
            </a:endParaRPr>
          </a:p>
        </p:txBody>
      </p:sp>
      <p:sp>
        <p:nvSpPr>
          <p:cNvPr id="336" name="Google Shape;336;p32"/>
          <p:cNvSpPr/>
          <p:nvPr/>
        </p:nvSpPr>
        <p:spPr>
          <a:xfrm>
            <a:off x="7208300" y="5441973"/>
            <a:ext cx="2694000" cy="541500"/>
          </a:xfrm>
          <a:prstGeom prst="roundRect">
            <a:avLst>
              <a:gd name="adj" fmla="val 16667"/>
            </a:avLst>
          </a:prstGeom>
          <a:solidFill>
            <a:srgbClr val="3C78D8"/>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700">
                <a:solidFill>
                  <a:srgbClr val="FFFFFF"/>
                </a:solidFill>
                <a:latin typeface="Roboto"/>
                <a:ea typeface="Roboto"/>
                <a:cs typeface="Roboto"/>
                <a:sym typeface="Roboto"/>
              </a:rPr>
              <a:t>Depolama Alanı</a:t>
            </a:r>
            <a:endParaRPr sz="1700">
              <a:solidFill>
                <a:srgbClr val="FFFFFF"/>
              </a:solidFill>
              <a:latin typeface="Roboto"/>
              <a:ea typeface="Roboto"/>
              <a:cs typeface="Roboto"/>
              <a:sym typeface="Roboto"/>
            </a:endParaRPr>
          </a:p>
        </p:txBody>
      </p:sp>
      <p:cxnSp>
        <p:nvCxnSpPr>
          <p:cNvPr id="337" name="Google Shape;337;p32"/>
          <p:cNvCxnSpPr>
            <a:stCxn id="324" idx="3"/>
            <a:endCxn id="336" idx="1"/>
          </p:cNvCxnSpPr>
          <p:nvPr/>
        </p:nvCxnSpPr>
        <p:spPr>
          <a:xfrm>
            <a:off x="6497000" y="2682131"/>
            <a:ext cx="711300" cy="30306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38" name="Google Shape;338;p32"/>
          <p:cNvCxnSpPr>
            <a:stCxn id="324" idx="3"/>
            <a:endCxn id="333" idx="1"/>
          </p:cNvCxnSpPr>
          <p:nvPr/>
        </p:nvCxnSpPr>
        <p:spPr>
          <a:xfrm>
            <a:off x="6497000" y="2682131"/>
            <a:ext cx="711300" cy="9078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39" name="Google Shape;339;p32"/>
          <p:cNvCxnSpPr>
            <a:stCxn id="324" idx="3"/>
            <a:endCxn id="335" idx="1"/>
          </p:cNvCxnSpPr>
          <p:nvPr/>
        </p:nvCxnSpPr>
        <p:spPr>
          <a:xfrm>
            <a:off x="6497000" y="2682131"/>
            <a:ext cx="711300" cy="2322900"/>
          </a:xfrm>
          <a:prstGeom prst="bentConnector3">
            <a:avLst>
              <a:gd name="adj1" fmla="val 50000"/>
            </a:avLst>
          </a:prstGeom>
          <a:noFill/>
          <a:ln w="9525" cap="flat" cmpd="sng">
            <a:solidFill>
              <a:srgbClr val="000000"/>
            </a:solidFill>
            <a:prstDash val="solid"/>
            <a:round/>
            <a:headEnd type="none" w="sm" len="sm"/>
            <a:tailEnd type="none" w="sm" len="sm"/>
          </a:ln>
        </p:spPr>
      </p:cxnSp>
      <p:cxnSp>
        <p:nvCxnSpPr>
          <p:cNvPr id="340" name="Google Shape;340;p32"/>
          <p:cNvCxnSpPr>
            <a:stCxn id="324" idx="3"/>
            <a:endCxn id="334" idx="1"/>
          </p:cNvCxnSpPr>
          <p:nvPr/>
        </p:nvCxnSpPr>
        <p:spPr>
          <a:xfrm>
            <a:off x="6497000" y="2682131"/>
            <a:ext cx="711300" cy="1615500"/>
          </a:xfrm>
          <a:prstGeom prst="bentConnector3">
            <a:avLst>
              <a:gd name="adj1" fmla="val 50000"/>
            </a:avLst>
          </a:prstGeom>
          <a:noFill/>
          <a:ln w="9525" cap="flat" cmpd="sng">
            <a:solidFill>
              <a:srgbClr val="000000"/>
            </a:solidFill>
            <a:prstDash val="solid"/>
            <a:round/>
            <a:headEnd type="none" w="sm" len="sm"/>
            <a:tailEnd type="none" w="sm" len="sm"/>
          </a:ln>
        </p:spPr>
      </p:cxnSp>
      <p:pic>
        <p:nvPicPr>
          <p:cNvPr id="328" name="Google Shape;328;p32"/>
          <p:cNvPicPr preferRelativeResize="0"/>
          <p:nvPr/>
        </p:nvPicPr>
        <p:blipFill>
          <a:blip r:embed="rId3">
            <a:alphaModFix/>
          </a:blip>
          <a:stretch>
            <a:fillRect/>
          </a:stretch>
        </p:blipFill>
        <p:spPr>
          <a:xfrm>
            <a:off x="971656" y="2882275"/>
            <a:ext cx="1913941" cy="1815600"/>
          </a:xfrm>
          <a:prstGeom prst="rect">
            <a:avLst/>
          </a:prstGeom>
          <a:noFill/>
          <a:ln>
            <a:noFill/>
          </a:ln>
        </p:spPr>
      </p:pic>
      <p:sp>
        <p:nvSpPr>
          <p:cNvPr id="341" name="Google Shape;341;p32"/>
          <p:cNvSpPr/>
          <p:nvPr/>
        </p:nvSpPr>
        <p:spPr>
          <a:xfrm>
            <a:off x="7208300" y="6149573"/>
            <a:ext cx="2694000" cy="541500"/>
          </a:xfrm>
          <a:prstGeom prst="roundRect">
            <a:avLst>
              <a:gd name="adj" fmla="val 16667"/>
            </a:avLst>
          </a:prstGeom>
          <a:solidFill>
            <a:srgbClr val="1C4587"/>
          </a:solidFill>
          <a:ln w="9525" cap="flat" cmpd="sng">
            <a:solidFill>
              <a:srgbClr val="9FC5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700">
                <a:solidFill>
                  <a:srgbClr val="FFFFFF"/>
                </a:solidFill>
                <a:latin typeface="Roboto"/>
                <a:ea typeface="Roboto"/>
                <a:cs typeface="Roboto"/>
                <a:sym typeface="Roboto"/>
              </a:rPr>
              <a:t>CRM, ERP vb genişletilebilir</a:t>
            </a:r>
            <a:endParaRPr sz="1700">
              <a:solidFill>
                <a:srgbClr val="FFFFFF"/>
              </a:solidFill>
              <a:latin typeface="Roboto"/>
              <a:ea typeface="Roboto"/>
              <a:cs typeface="Roboto"/>
              <a:sym typeface="Roboto"/>
            </a:endParaRPr>
          </a:p>
        </p:txBody>
      </p:sp>
      <p:cxnSp>
        <p:nvCxnSpPr>
          <p:cNvPr id="342" name="Google Shape;342;p32"/>
          <p:cNvCxnSpPr>
            <a:stCxn id="329" idx="3"/>
            <a:endCxn id="341" idx="1"/>
          </p:cNvCxnSpPr>
          <p:nvPr/>
        </p:nvCxnSpPr>
        <p:spPr>
          <a:xfrm>
            <a:off x="6497000" y="6242440"/>
            <a:ext cx="711300" cy="177900"/>
          </a:xfrm>
          <a:prstGeom prst="bentConnector3">
            <a:avLst>
              <a:gd name="adj1" fmla="val 50000"/>
            </a:avLst>
          </a:prstGeom>
          <a:noFill/>
          <a:ln w="9525" cap="flat" cmpd="sng">
            <a:solidFill>
              <a:srgbClr val="000000"/>
            </a:solidFill>
            <a:prstDash val="solid"/>
            <a:round/>
            <a:headEnd type="none" w="sm" len="sm"/>
            <a:tailEnd type="none" w="sm" len="sm"/>
          </a:ln>
        </p:spPr>
      </p:cxnSp>
      <p:pic>
        <p:nvPicPr>
          <p:cNvPr id="343" name="Google Shape;343;p32"/>
          <p:cNvPicPr preferRelativeResize="0"/>
          <p:nvPr/>
        </p:nvPicPr>
        <p:blipFill rotWithShape="1">
          <a:blip r:embed="rId4">
            <a:alphaModFix/>
          </a:blip>
          <a:srcRect/>
          <a:stretch/>
        </p:blipFill>
        <p:spPr>
          <a:xfrm>
            <a:off x="9825820" y="152393"/>
            <a:ext cx="2289976" cy="712300"/>
          </a:xfrm>
          <a:prstGeom prst="rect">
            <a:avLst/>
          </a:prstGeom>
          <a:noFill/>
          <a:ln>
            <a:noFill/>
          </a:ln>
        </p:spPr>
      </p:pic>
      <p:cxnSp>
        <p:nvCxnSpPr>
          <p:cNvPr id="344" name="Google Shape;344;p32"/>
          <p:cNvCxnSpPr/>
          <p:nvPr/>
        </p:nvCxnSpPr>
        <p:spPr>
          <a:xfrm>
            <a:off x="-35800" y="6714750"/>
            <a:ext cx="6231300" cy="0"/>
          </a:xfrm>
          <a:prstGeom prst="straightConnector1">
            <a:avLst/>
          </a:prstGeom>
          <a:noFill/>
          <a:ln w="76200" cap="flat" cmpd="sng">
            <a:solidFill>
              <a:srgbClr val="1155CC"/>
            </a:solidFill>
            <a:prstDash val="solid"/>
            <a:round/>
            <a:headEnd type="none" w="med" len="med"/>
            <a:tailEnd type="none" w="med" len="med"/>
          </a:ln>
        </p:spPr>
      </p:cxnSp>
      <p:cxnSp>
        <p:nvCxnSpPr>
          <p:cNvPr id="345" name="Google Shape;345;p32"/>
          <p:cNvCxnSpPr/>
          <p:nvPr/>
        </p:nvCxnSpPr>
        <p:spPr>
          <a:xfrm>
            <a:off x="-35800" y="6598550"/>
            <a:ext cx="3205200" cy="0"/>
          </a:xfrm>
          <a:prstGeom prst="straightConnector1">
            <a:avLst/>
          </a:prstGeom>
          <a:noFill/>
          <a:ln w="76200" cap="flat" cmpd="sng">
            <a:solidFill>
              <a:srgbClr val="3C78D8"/>
            </a:solidFill>
            <a:prstDash val="solid"/>
            <a:round/>
            <a:headEnd type="none" w="med" len="med"/>
            <a:tailEnd type="none" w="med" len="med"/>
          </a:ln>
        </p:spPr>
      </p:cxnSp>
      <p:cxnSp>
        <p:nvCxnSpPr>
          <p:cNvPr id="346" name="Google Shape;346;p32"/>
          <p:cNvCxnSpPr/>
          <p:nvPr/>
        </p:nvCxnSpPr>
        <p:spPr>
          <a:xfrm>
            <a:off x="-35800" y="6473600"/>
            <a:ext cx="1647300" cy="0"/>
          </a:xfrm>
          <a:prstGeom prst="straightConnector1">
            <a:avLst/>
          </a:prstGeom>
          <a:noFill/>
          <a:ln w="76200" cap="flat" cmpd="sng">
            <a:solidFill>
              <a:srgbClr val="A4C2F4"/>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OB-IT TanıtımVideosu">
            <a:hlinkClick r:id="" action="ppaction://media"/>
            <a:extLst>
              <a:ext uri="{FF2B5EF4-FFF2-40B4-BE49-F238E27FC236}">
                <a16:creationId xmlns:a16="http://schemas.microsoft.com/office/drawing/2014/main" id="{BFD6B324-7FE3-4D5C-8195-13216A80598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873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0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0"/>
        <p:cNvGrpSpPr/>
        <p:nvPr/>
      </p:nvGrpSpPr>
      <p:grpSpPr>
        <a:xfrm>
          <a:off x="0" y="0"/>
          <a:ext cx="0" cy="0"/>
          <a:chOff x="0" y="0"/>
          <a:chExt cx="0" cy="0"/>
        </a:xfrm>
      </p:grpSpPr>
      <p:pic>
        <p:nvPicPr>
          <p:cNvPr id="351" name="Google Shape;351;p33"/>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352" name="Google Shape;352;p33"/>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İş Modeli</a:t>
            </a:r>
            <a:endParaRPr sz="3200">
              <a:solidFill>
                <a:schemeClr val="lt1"/>
              </a:solidFill>
              <a:latin typeface="Verdana"/>
              <a:ea typeface="Verdana"/>
              <a:cs typeface="Verdana"/>
              <a:sym typeface="Verdana"/>
            </a:endParaRPr>
          </a:p>
        </p:txBody>
      </p:sp>
      <p:sp>
        <p:nvSpPr>
          <p:cNvPr id="353" name="Google Shape;353;p33"/>
          <p:cNvSpPr txBox="1">
            <a:spLocks noGrp="1"/>
          </p:cNvSpPr>
          <p:nvPr>
            <p:ph type="body" idx="1"/>
          </p:nvPr>
        </p:nvSpPr>
        <p:spPr>
          <a:xfrm>
            <a:off x="1878150" y="1798175"/>
            <a:ext cx="8435700" cy="40212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None/>
            </a:pPr>
            <a:r>
              <a:rPr lang="en-US" sz="2300"/>
              <a:t>Müşteri ilişkileri ve bağlayıcılık planları;</a:t>
            </a:r>
            <a:endParaRPr sz="2300"/>
          </a:p>
          <a:p>
            <a:pPr marL="0" lvl="0" indent="0" algn="just" rtl="0">
              <a:lnSpc>
                <a:spcPct val="80000"/>
              </a:lnSpc>
              <a:spcBef>
                <a:spcPts val="1000"/>
              </a:spcBef>
              <a:spcAft>
                <a:spcPts val="0"/>
              </a:spcAft>
              <a:buNone/>
            </a:pPr>
            <a:endParaRPr sz="2300"/>
          </a:p>
          <a:p>
            <a:pPr marL="457200" lvl="0" indent="-355600" algn="just" rtl="0">
              <a:lnSpc>
                <a:spcPct val="80000"/>
              </a:lnSpc>
              <a:spcBef>
                <a:spcPts val="1000"/>
              </a:spcBef>
              <a:spcAft>
                <a:spcPts val="0"/>
              </a:spcAft>
              <a:buSzPts val="2000"/>
              <a:buChar char="•"/>
            </a:pPr>
            <a:r>
              <a:rPr lang="en-US" sz="2000"/>
              <a:t>Satış sonrası 2 yıl ürün garantisi ve ücretsiz uzaktan destek.</a:t>
            </a:r>
            <a:endParaRPr sz="2000"/>
          </a:p>
          <a:p>
            <a:pPr marL="0" lvl="0" indent="0" algn="just" rtl="0">
              <a:lnSpc>
                <a:spcPct val="80000"/>
              </a:lnSpc>
              <a:spcBef>
                <a:spcPts val="1000"/>
              </a:spcBef>
              <a:spcAft>
                <a:spcPts val="0"/>
              </a:spcAft>
              <a:buNone/>
            </a:pPr>
            <a:endParaRPr sz="2000"/>
          </a:p>
          <a:p>
            <a:pPr marL="457200" lvl="0" indent="-355600" algn="just" rtl="0">
              <a:lnSpc>
                <a:spcPct val="80000"/>
              </a:lnSpc>
              <a:spcBef>
                <a:spcPts val="1000"/>
              </a:spcBef>
              <a:spcAft>
                <a:spcPts val="0"/>
              </a:spcAft>
              <a:buSzPts val="2000"/>
              <a:buChar char="•"/>
            </a:pPr>
            <a:r>
              <a:rPr lang="en-US" sz="2000"/>
              <a:t>2 yıl sonrasında ücretli destek ve güncelleme planlarına abonelik.</a:t>
            </a:r>
            <a:endParaRPr sz="2000"/>
          </a:p>
          <a:p>
            <a:pPr marL="0" lvl="0" indent="0" algn="just" rtl="0">
              <a:lnSpc>
                <a:spcPct val="80000"/>
              </a:lnSpc>
              <a:spcBef>
                <a:spcPts val="1000"/>
              </a:spcBef>
              <a:spcAft>
                <a:spcPts val="0"/>
              </a:spcAft>
              <a:buNone/>
            </a:pPr>
            <a:endParaRPr sz="2000"/>
          </a:p>
          <a:p>
            <a:pPr marL="457200" lvl="0" indent="-355600" algn="just" rtl="0">
              <a:lnSpc>
                <a:spcPct val="80000"/>
              </a:lnSpc>
              <a:spcBef>
                <a:spcPts val="1000"/>
              </a:spcBef>
              <a:spcAft>
                <a:spcPts val="0"/>
              </a:spcAft>
              <a:buSzPts val="2000"/>
              <a:buChar char="•"/>
            </a:pPr>
            <a:r>
              <a:rPr lang="en-US" sz="2000"/>
              <a:t>Yeni uygulamalar ile daha özel iş alanlarında bağlayıcı hizmetler.</a:t>
            </a:r>
            <a:endParaRPr sz="2000"/>
          </a:p>
          <a:p>
            <a:pPr marL="0" lvl="0" indent="0" algn="just" rtl="0">
              <a:lnSpc>
                <a:spcPct val="80000"/>
              </a:lnSpc>
              <a:spcBef>
                <a:spcPts val="1000"/>
              </a:spcBef>
              <a:spcAft>
                <a:spcPts val="0"/>
              </a:spcAft>
              <a:buNone/>
            </a:pPr>
            <a:endParaRPr sz="2000"/>
          </a:p>
          <a:p>
            <a:pPr marL="457200" lvl="0" indent="-355600" algn="just" rtl="0">
              <a:lnSpc>
                <a:spcPct val="80000"/>
              </a:lnSpc>
              <a:spcBef>
                <a:spcPts val="1000"/>
              </a:spcBef>
              <a:spcAft>
                <a:spcPts val="0"/>
              </a:spcAft>
              <a:buSzPts val="2000"/>
              <a:buChar char="•"/>
            </a:pPr>
            <a:r>
              <a:rPr lang="en-US" sz="2000"/>
              <a:t>Daha sonrasında ürünün kabiliyetleri içinde olan, USB ve kablosuz ara birimlere uygun hizmetler geliştirilmesi planlanıyor.</a:t>
            </a:r>
            <a:endParaRPr sz="2000"/>
          </a:p>
          <a:p>
            <a:pPr marL="0" lvl="0" indent="0" algn="just" rtl="0">
              <a:lnSpc>
                <a:spcPct val="80000"/>
              </a:lnSpc>
              <a:spcBef>
                <a:spcPts val="1000"/>
              </a:spcBef>
              <a:spcAft>
                <a:spcPts val="0"/>
              </a:spcAft>
              <a:buNone/>
            </a:pP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57"/>
        <p:cNvGrpSpPr/>
        <p:nvPr/>
      </p:nvGrpSpPr>
      <p:grpSpPr>
        <a:xfrm>
          <a:off x="0" y="0"/>
          <a:ext cx="0" cy="0"/>
          <a:chOff x="0" y="0"/>
          <a:chExt cx="0" cy="0"/>
        </a:xfrm>
      </p:grpSpPr>
      <p:sp>
        <p:nvSpPr>
          <p:cNvPr id="358" name="Google Shape;358;p34"/>
          <p:cNvSpPr txBox="1">
            <a:spLocks noGrp="1"/>
          </p:cNvSpPr>
          <p:nvPr>
            <p:ph type="title"/>
          </p:nvPr>
        </p:nvSpPr>
        <p:spPr>
          <a:xfrm>
            <a:off x="838200" y="288925"/>
            <a:ext cx="7703100" cy="87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600">
                <a:solidFill>
                  <a:srgbClr val="1155CC"/>
                </a:solidFill>
              </a:rPr>
              <a:t>Ürün Hakkındaki Detaylı Bilgiler</a:t>
            </a:r>
            <a:endParaRPr sz="3600">
              <a:solidFill>
                <a:srgbClr val="1155CC"/>
              </a:solidFill>
            </a:endParaRPr>
          </a:p>
        </p:txBody>
      </p:sp>
      <p:sp>
        <p:nvSpPr>
          <p:cNvPr id="359" name="Google Shape;359;p34"/>
          <p:cNvSpPr txBox="1">
            <a:spLocks noGrp="1"/>
          </p:cNvSpPr>
          <p:nvPr>
            <p:ph type="body" idx="1"/>
          </p:nvPr>
        </p:nvSpPr>
        <p:spPr>
          <a:xfrm>
            <a:off x="671675" y="3105325"/>
            <a:ext cx="9391500" cy="12444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None/>
            </a:pPr>
            <a:r>
              <a:rPr lang="en-US" sz="2100"/>
              <a:t>Müşterinin lokasyonunda, kendilerine ait internet hizmetine entegre çalışacak. Müşteri, kendine sağlanan kolay kurulum web arayüzü ile gerek gördüğü hizmetleri aktif edecek ve yönetecektir. İstenirse bu aşamada uzaktan IT desteği ile talep açarak veya telefon üzerinden destek alabilecektir.</a:t>
            </a:r>
            <a:endParaRPr sz="2100"/>
          </a:p>
          <a:p>
            <a:pPr marL="228600" lvl="0" indent="-50800" algn="just" rtl="0">
              <a:lnSpc>
                <a:spcPct val="80000"/>
              </a:lnSpc>
              <a:spcBef>
                <a:spcPts val="1000"/>
              </a:spcBef>
              <a:spcAft>
                <a:spcPts val="0"/>
              </a:spcAft>
              <a:buClr>
                <a:schemeClr val="dk1"/>
              </a:buClr>
              <a:buSzPts val="2800"/>
              <a:buNone/>
            </a:pPr>
            <a:endParaRPr sz="2600"/>
          </a:p>
        </p:txBody>
      </p:sp>
      <p:pic>
        <p:nvPicPr>
          <p:cNvPr id="360" name="Google Shape;360;p34"/>
          <p:cNvPicPr preferRelativeResize="0"/>
          <p:nvPr/>
        </p:nvPicPr>
        <p:blipFill>
          <a:blip r:embed="rId3">
            <a:alphaModFix/>
          </a:blip>
          <a:stretch>
            <a:fillRect/>
          </a:stretch>
        </p:blipFill>
        <p:spPr>
          <a:xfrm>
            <a:off x="751950" y="1458050"/>
            <a:ext cx="1502500" cy="1425300"/>
          </a:xfrm>
          <a:prstGeom prst="rect">
            <a:avLst/>
          </a:prstGeom>
          <a:noFill/>
          <a:ln>
            <a:noFill/>
          </a:ln>
        </p:spPr>
      </p:pic>
      <p:sp>
        <p:nvSpPr>
          <p:cNvPr id="361" name="Google Shape;361;p34"/>
          <p:cNvSpPr txBox="1">
            <a:spLocks noGrp="1"/>
          </p:cNvSpPr>
          <p:nvPr>
            <p:ph type="body" idx="1"/>
          </p:nvPr>
        </p:nvSpPr>
        <p:spPr>
          <a:xfrm>
            <a:off x="2480275" y="1458025"/>
            <a:ext cx="8990100" cy="14253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l" rtl="0">
              <a:lnSpc>
                <a:spcPct val="80000"/>
              </a:lnSpc>
              <a:spcBef>
                <a:spcPts val="1000"/>
              </a:spcBef>
              <a:spcAft>
                <a:spcPts val="0"/>
              </a:spcAft>
              <a:buNone/>
            </a:pPr>
            <a:r>
              <a:rPr lang="en-US" sz="2100"/>
              <a:t>Mini düşük güç tüketimli cihazdır.</a:t>
            </a:r>
            <a:endParaRPr sz="2100"/>
          </a:p>
          <a:p>
            <a:pPr marL="457200" lvl="0" indent="-361950" algn="l" rtl="0">
              <a:lnSpc>
                <a:spcPct val="80000"/>
              </a:lnSpc>
              <a:spcBef>
                <a:spcPts val="1000"/>
              </a:spcBef>
              <a:spcAft>
                <a:spcPts val="0"/>
              </a:spcAft>
              <a:buSzPts val="2100"/>
              <a:buChar char="-"/>
            </a:pPr>
            <a:r>
              <a:rPr lang="en-US" sz="2100"/>
              <a:t>Web siteleri/e-mail host edebilecek</a:t>
            </a:r>
            <a:endParaRPr sz="2100"/>
          </a:p>
          <a:p>
            <a:pPr marL="457200" lvl="0" indent="-361950" algn="l" rtl="0">
              <a:lnSpc>
                <a:spcPct val="80000"/>
              </a:lnSpc>
              <a:spcBef>
                <a:spcPts val="0"/>
              </a:spcBef>
              <a:spcAft>
                <a:spcPts val="0"/>
              </a:spcAft>
              <a:buSzPts val="2100"/>
              <a:buChar char="-"/>
            </a:pPr>
            <a:r>
              <a:rPr lang="en-US" sz="2100"/>
              <a:t>Çevrimiçi yazışma ve görüntülü toplantı hizmeti verebilecek</a:t>
            </a:r>
            <a:endParaRPr sz="2100"/>
          </a:p>
          <a:p>
            <a:pPr marL="457200" lvl="0" indent="-361950" algn="l" rtl="0">
              <a:lnSpc>
                <a:spcPct val="80000"/>
              </a:lnSpc>
              <a:spcBef>
                <a:spcPts val="0"/>
              </a:spcBef>
              <a:spcAft>
                <a:spcPts val="0"/>
              </a:spcAft>
              <a:buSzPts val="2100"/>
              <a:buChar char="-"/>
            </a:pPr>
            <a:r>
              <a:rPr lang="en-US" sz="2100"/>
              <a:t>Muhasebe ve benzer uygulamaları kaldırabilecek kapasitede olacaktır.</a:t>
            </a:r>
            <a:endParaRPr sz="2100"/>
          </a:p>
          <a:p>
            <a:pPr marL="228600" lvl="0" indent="-50800" algn="l" rtl="0">
              <a:lnSpc>
                <a:spcPct val="80000"/>
              </a:lnSpc>
              <a:spcBef>
                <a:spcPts val="1000"/>
              </a:spcBef>
              <a:spcAft>
                <a:spcPts val="0"/>
              </a:spcAft>
              <a:buClr>
                <a:schemeClr val="dk1"/>
              </a:buClr>
              <a:buSzPts val="2800"/>
              <a:buNone/>
            </a:pPr>
            <a:endParaRPr sz="2600"/>
          </a:p>
        </p:txBody>
      </p:sp>
      <p:sp>
        <p:nvSpPr>
          <p:cNvPr id="362" name="Google Shape;362;p34"/>
          <p:cNvSpPr txBox="1">
            <a:spLocks noGrp="1"/>
          </p:cNvSpPr>
          <p:nvPr>
            <p:ph type="body" idx="1"/>
          </p:nvPr>
        </p:nvSpPr>
        <p:spPr>
          <a:xfrm>
            <a:off x="1915950" y="4600200"/>
            <a:ext cx="9563100" cy="18726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None/>
            </a:pPr>
            <a:r>
              <a:rPr lang="en-US" sz="2100"/>
              <a:t>Burada en önemli farklarımız;</a:t>
            </a:r>
            <a:endParaRPr sz="2100"/>
          </a:p>
          <a:p>
            <a:pPr marL="457200" lvl="0" indent="-361950" algn="just" rtl="0">
              <a:lnSpc>
                <a:spcPct val="80000"/>
              </a:lnSpc>
              <a:spcBef>
                <a:spcPts val="1000"/>
              </a:spcBef>
              <a:spcAft>
                <a:spcPts val="0"/>
              </a:spcAft>
              <a:buSzPts val="2100"/>
              <a:buChar char="-"/>
            </a:pPr>
            <a:r>
              <a:rPr lang="en-US" sz="2100"/>
              <a:t>Müşteri bulut sistem kiracısı değil, kendi bulut sisteminin sahibi olacaktır. İç yazışma ve özel dosyaları yetkisiz kişilerce ele geçirilmesi önlenecektir.</a:t>
            </a:r>
            <a:endParaRPr sz="2100"/>
          </a:p>
          <a:p>
            <a:pPr marL="457200" lvl="0" indent="-361950" algn="just" rtl="0">
              <a:lnSpc>
                <a:spcPct val="80000"/>
              </a:lnSpc>
              <a:spcBef>
                <a:spcPts val="0"/>
              </a:spcBef>
              <a:spcAft>
                <a:spcPts val="0"/>
              </a:spcAft>
              <a:buSzPts val="2100"/>
              <a:buChar char="-"/>
            </a:pPr>
            <a:r>
              <a:rPr lang="en-US" sz="2100"/>
              <a:t>Tek ödeme ile yıllarca temel bilişim hizmetlerini satın alabilecektir.</a:t>
            </a:r>
            <a:endParaRPr sz="2100"/>
          </a:p>
          <a:p>
            <a:pPr marL="457200" lvl="0" indent="-361950" algn="just" rtl="0">
              <a:lnSpc>
                <a:spcPct val="80000"/>
              </a:lnSpc>
              <a:spcBef>
                <a:spcPts val="0"/>
              </a:spcBef>
              <a:spcAft>
                <a:spcPts val="0"/>
              </a:spcAft>
              <a:buSzPts val="2100"/>
              <a:buChar char="-"/>
            </a:pPr>
            <a:r>
              <a:rPr lang="en-US" sz="2100"/>
              <a:t>Uzaktan IT desteği ile, birçok firmanın temel bilişim hizmeti ihtiyaçlarını, uygun maliyetlerle dışarıdan temin etmeleri sağlanacaktır.</a:t>
            </a:r>
            <a:endParaRPr sz="2100"/>
          </a:p>
          <a:p>
            <a:pPr marL="228600" lvl="0" indent="-50800" algn="just" rtl="0">
              <a:lnSpc>
                <a:spcPct val="80000"/>
              </a:lnSpc>
              <a:spcBef>
                <a:spcPts val="1000"/>
              </a:spcBef>
              <a:spcAft>
                <a:spcPts val="0"/>
              </a:spcAft>
              <a:buClr>
                <a:schemeClr val="dk1"/>
              </a:buClr>
              <a:buSzPts val="2800"/>
              <a:buNone/>
            </a:pPr>
            <a:endParaRPr sz="2600"/>
          </a:p>
        </p:txBody>
      </p:sp>
      <p:pic>
        <p:nvPicPr>
          <p:cNvPr id="363" name="Google Shape;363;p34"/>
          <p:cNvPicPr preferRelativeResize="0"/>
          <p:nvPr/>
        </p:nvPicPr>
        <p:blipFill>
          <a:blip r:embed="rId4">
            <a:alphaModFix/>
          </a:blip>
          <a:stretch>
            <a:fillRect/>
          </a:stretch>
        </p:blipFill>
        <p:spPr>
          <a:xfrm>
            <a:off x="671675" y="4816412"/>
            <a:ext cx="1244275" cy="1244275"/>
          </a:xfrm>
          <a:prstGeom prst="rect">
            <a:avLst/>
          </a:prstGeom>
          <a:noFill/>
          <a:ln>
            <a:noFill/>
          </a:ln>
          <a:effectLst>
            <a:outerShdw blurRad="57150" dist="19050" dir="5400000" algn="bl" rotWithShape="0">
              <a:srgbClr val="000000">
                <a:alpha val="50000"/>
              </a:srgbClr>
            </a:outerShdw>
          </a:effectLst>
        </p:spPr>
      </p:pic>
      <p:pic>
        <p:nvPicPr>
          <p:cNvPr id="364" name="Google Shape;364;p34"/>
          <p:cNvPicPr preferRelativeResize="0"/>
          <p:nvPr/>
        </p:nvPicPr>
        <p:blipFill rotWithShape="1">
          <a:blip r:embed="rId5">
            <a:alphaModFix/>
          </a:blip>
          <a:srcRect/>
          <a:stretch/>
        </p:blipFill>
        <p:spPr>
          <a:xfrm>
            <a:off x="9825820" y="152393"/>
            <a:ext cx="2289976" cy="712300"/>
          </a:xfrm>
          <a:prstGeom prst="rect">
            <a:avLst/>
          </a:prstGeom>
          <a:noFill/>
          <a:ln>
            <a:noFill/>
          </a:ln>
        </p:spPr>
      </p:pic>
      <p:cxnSp>
        <p:nvCxnSpPr>
          <p:cNvPr id="365" name="Google Shape;365;p34"/>
          <p:cNvCxnSpPr/>
          <p:nvPr/>
        </p:nvCxnSpPr>
        <p:spPr>
          <a:xfrm>
            <a:off x="-35800" y="6714750"/>
            <a:ext cx="6231300" cy="0"/>
          </a:xfrm>
          <a:prstGeom prst="straightConnector1">
            <a:avLst/>
          </a:prstGeom>
          <a:noFill/>
          <a:ln w="76200" cap="flat" cmpd="sng">
            <a:solidFill>
              <a:srgbClr val="1155CC"/>
            </a:solidFill>
            <a:prstDash val="solid"/>
            <a:round/>
            <a:headEnd type="none" w="med" len="med"/>
            <a:tailEnd type="none" w="med" len="med"/>
          </a:ln>
        </p:spPr>
      </p:cxnSp>
      <p:cxnSp>
        <p:nvCxnSpPr>
          <p:cNvPr id="366" name="Google Shape;366;p34"/>
          <p:cNvCxnSpPr/>
          <p:nvPr/>
        </p:nvCxnSpPr>
        <p:spPr>
          <a:xfrm>
            <a:off x="-35800" y="6598550"/>
            <a:ext cx="3205200" cy="0"/>
          </a:xfrm>
          <a:prstGeom prst="straightConnector1">
            <a:avLst/>
          </a:prstGeom>
          <a:noFill/>
          <a:ln w="76200" cap="flat" cmpd="sng">
            <a:solidFill>
              <a:srgbClr val="3C78D8"/>
            </a:solidFill>
            <a:prstDash val="solid"/>
            <a:round/>
            <a:headEnd type="none" w="med" len="med"/>
            <a:tailEnd type="none" w="med" len="med"/>
          </a:ln>
        </p:spPr>
      </p:cxnSp>
      <p:cxnSp>
        <p:nvCxnSpPr>
          <p:cNvPr id="367" name="Google Shape;367;p34"/>
          <p:cNvCxnSpPr/>
          <p:nvPr/>
        </p:nvCxnSpPr>
        <p:spPr>
          <a:xfrm>
            <a:off x="-35800" y="6473600"/>
            <a:ext cx="1647300" cy="0"/>
          </a:xfrm>
          <a:prstGeom prst="straightConnector1">
            <a:avLst/>
          </a:prstGeom>
          <a:noFill/>
          <a:ln w="76200" cap="flat" cmpd="sng">
            <a:solidFill>
              <a:srgbClr val="A4C2F4"/>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71"/>
        <p:cNvGrpSpPr/>
        <p:nvPr/>
      </p:nvGrpSpPr>
      <p:grpSpPr>
        <a:xfrm>
          <a:off x="0" y="0"/>
          <a:ext cx="0" cy="0"/>
          <a:chOff x="0" y="0"/>
          <a:chExt cx="0" cy="0"/>
        </a:xfrm>
      </p:grpSpPr>
      <p:pic>
        <p:nvPicPr>
          <p:cNvPr id="372" name="Google Shape;372;p35"/>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373" name="Google Shape;373;p35"/>
          <p:cNvSpPr txBox="1"/>
          <p:nvPr/>
        </p:nvSpPr>
        <p:spPr>
          <a:xfrm>
            <a:off x="940350" y="5662050"/>
            <a:ext cx="10311300" cy="8916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200">
                <a:latin typeface="Verdana"/>
                <a:ea typeface="Verdana"/>
                <a:cs typeface="Verdana"/>
                <a:sym typeface="Verdana"/>
              </a:rPr>
              <a:t>“Bir ekosistem yaratalım, gün geçtikçe genişlesin ve ülke sınırlarını aşarak, Türkiye’yi bilişim de ileriye taşısın.” düşüncesiyle yola çıktık.</a:t>
            </a:r>
            <a:endParaRPr sz="2200">
              <a:latin typeface="Verdana"/>
              <a:ea typeface="Verdana"/>
              <a:cs typeface="Verdana"/>
              <a:sym typeface="Verdana"/>
            </a:endParaRPr>
          </a:p>
        </p:txBody>
      </p:sp>
      <p:sp>
        <p:nvSpPr>
          <p:cNvPr id="374" name="Google Shape;374;p35"/>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Amaç</a:t>
            </a:r>
            <a:endParaRPr sz="3200">
              <a:solidFill>
                <a:srgbClr val="FFFFFF"/>
              </a:solidFill>
              <a:latin typeface="Verdana"/>
              <a:ea typeface="Verdana"/>
              <a:cs typeface="Verdana"/>
              <a:sym typeface="Verdana"/>
            </a:endParaRPr>
          </a:p>
        </p:txBody>
      </p:sp>
      <p:pic>
        <p:nvPicPr>
          <p:cNvPr id="375" name="Google Shape;375;p35"/>
          <p:cNvPicPr preferRelativeResize="0"/>
          <p:nvPr/>
        </p:nvPicPr>
        <p:blipFill>
          <a:blip r:embed="rId4">
            <a:alphaModFix/>
          </a:blip>
          <a:stretch>
            <a:fillRect/>
          </a:stretch>
        </p:blipFill>
        <p:spPr>
          <a:xfrm>
            <a:off x="3849725" y="1017093"/>
            <a:ext cx="4492560" cy="44925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body" idx="1"/>
          </p:nvPr>
        </p:nvSpPr>
        <p:spPr>
          <a:xfrm>
            <a:off x="1681025" y="4162875"/>
            <a:ext cx="8829900" cy="18714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90000"/>
              </a:lnSpc>
              <a:spcBef>
                <a:spcPts val="0"/>
              </a:spcBef>
              <a:spcAft>
                <a:spcPts val="0"/>
              </a:spcAft>
              <a:buClr>
                <a:schemeClr val="dk1"/>
              </a:buClr>
              <a:buSzPts val="2800"/>
              <a:buNone/>
            </a:pPr>
            <a:endParaRPr sz="2300"/>
          </a:p>
          <a:p>
            <a:pPr marL="0" lvl="0" indent="0" algn="just" rtl="0">
              <a:lnSpc>
                <a:spcPct val="90000"/>
              </a:lnSpc>
              <a:spcBef>
                <a:spcPts val="0"/>
              </a:spcBef>
              <a:spcAft>
                <a:spcPts val="0"/>
              </a:spcAft>
              <a:buClr>
                <a:schemeClr val="dk1"/>
              </a:buClr>
              <a:buSzPts val="2800"/>
              <a:buNone/>
            </a:pPr>
            <a:r>
              <a:rPr lang="en-US" sz="2300"/>
              <a:t>Profesyonel bilişim hizmetlerine ulaşmakta zorlanan KOBİ sınıfındaki işletmelerin, bu hizmetleri daha önce yapılmamış biçimde bir cihaza dahil ederek, tek ödeme ile sahip olmalarını hedefliyoruz.</a:t>
            </a:r>
            <a:endParaRPr sz="2300"/>
          </a:p>
          <a:p>
            <a:pPr marL="228600" lvl="0" indent="-50800" algn="just" rtl="0">
              <a:lnSpc>
                <a:spcPct val="90000"/>
              </a:lnSpc>
              <a:spcBef>
                <a:spcPts val="1000"/>
              </a:spcBef>
              <a:spcAft>
                <a:spcPts val="0"/>
              </a:spcAft>
              <a:buClr>
                <a:schemeClr val="dk1"/>
              </a:buClr>
              <a:buSzPts val="2800"/>
              <a:buNone/>
            </a:pPr>
            <a:endParaRPr sz="2300"/>
          </a:p>
        </p:txBody>
      </p:sp>
      <p:pic>
        <p:nvPicPr>
          <p:cNvPr id="381" name="Google Shape;381;p36"/>
          <p:cNvPicPr preferRelativeResize="0"/>
          <p:nvPr/>
        </p:nvPicPr>
        <p:blipFill rotWithShape="1">
          <a:blip r:embed="rId3">
            <a:alphaModFix/>
          </a:blip>
          <a:srcRect/>
          <a:stretch/>
        </p:blipFill>
        <p:spPr>
          <a:xfrm>
            <a:off x="9825820" y="152393"/>
            <a:ext cx="2289976" cy="712300"/>
          </a:xfrm>
          <a:prstGeom prst="rect">
            <a:avLst/>
          </a:prstGeom>
          <a:noFill/>
          <a:ln>
            <a:noFill/>
          </a:ln>
        </p:spPr>
      </p:pic>
      <p:pic>
        <p:nvPicPr>
          <p:cNvPr id="382" name="Google Shape;382;p36"/>
          <p:cNvPicPr preferRelativeResize="0"/>
          <p:nvPr/>
        </p:nvPicPr>
        <p:blipFill>
          <a:blip r:embed="rId4">
            <a:alphaModFix/>
          </a:blip>
          <a:stretch>
            <a:fillRect/>
          </a:stretch>
        </p:blipFill>
        <p:spPr>
          <a:xfrm>
            <a:off x="4059288" y="1054676"/>
            <a:ext cx="4073424" cy="2705525"/>
          </a:xfrm>
          <a:prstGeom prst="rect">
            <a:avLst/>
          </a:prstGeom>
          <a:noFill/>
          <a:ln>
            <a:noFill/>
          </a:ln>
        </p:spPr>
      </p:pic>
      <p:sp>
        <p:nvSpPr>
          <p:cNvPr id="383" name="Google Shape;383;p36"/>
          <p:cNvSpPr/>
          <p:nvPr/>
        </p:nvSpPr>
        <p:spPr>
          <a:xfrm>
            <a:off x="-35800" y="338500"/>
            <a:ext cx="9597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Ne Hedefliyoruz</a:t>
            </a:r>
            <a:endParaRPr sz="3200">
              <a:solidFill>
                <a:srgbClr val="FFFFFF"/>
              </a:solidFill>
              <a:latin typeface="Verdana"/>
              <a:ea typeface="Verdana"/>
              <a:cs typeface="Verdana"/>
              <a:sym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1"/>
        <p:cNvGrpSpPr/>
        <p:nvPr/>
      </p:nvGrpSpPr>
      <p:grpSpPr>
        <a:xfrm>
          <a:off x="0" y="0"/>
          <a:ext cx="0" cy="0"/>
          <a:chOff x="0" y="0"/>
          <a:chExt cx="0" cy="0"/>
        </a:xfrm>
      </p:grpSpPr>
      <p:pic>
        <p:nvPicPr>
          <p:cNvPr id="112" name="Google Shape;112;p15"/>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13" name="Google Shape;113;p15"/>
          <p:cNvSpPr txBox="1"/>
          <p:nvPr/>
        </p:nvSpPr>
        <p:spPr>
          <a:xfrm>
            <a:off x="698750" y="2419150"/>
            <a:ext cx="4941600" cy="1645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Verdana"/>
                <a:ea typeface="Verdana"/>
                <a:cs typeface="Verdana"/>
                <a:sym typeface="Verdana"/>
              </a:rPr>
              <a:t>Sorunlar</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Bilişim ürünlerine yabancılık</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Farklı ürünler bir arada değil</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Kendin kullan sistemlerde zorluklar</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Yüksek aylık ödemeler</a:t>
            </a:r>
            <a:endParaRPr sz="1800">
              <a:latin typeface="Verdana"/>
              <a:ea typeface="Verdana"/>
              <a:cs typeface="Verdana"/>
              <a:sym typeface="Verdana"/>
            </a:endParaRPr>
          </a:p>
        </p:txBody>
      </p:sp>
      <p:sp>
        <p:nvSpPr>
          <p:cNvPr id="114" name="Google Shape;114;p15"/>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Problem</a:t>
            </a:r>
            <a:endParaRPr sz="3200">
              <a:solidFill>
                <a:srgbClr val="FFFFFF"/>
              </a:solidFill>
              <a:latin typeface="Verdana"/>
              <a:ea typeface="Verdana"/>
              <a:cs typeface="Verdana"/>
              <a:sym typeface="Verdana"/>
            </a:endParaRPr>
          </a:p>
        </p:txBody>
      </p:sp>
      <p:pic>
        <p:nvPicPr>
          <p:cNvPr id="115" name="Google Shape;115;p15"/>
          <p:cNvPicPr preferRelativeResize="0"/>
          <p:nvPr/>
        </p:nvPicPr>
        <p:blipFill rotWithShape="1">
          <a:blip r:embed="rId4">
            <a:alphaModFix/>
          </a:blip>
          <a:srcRect l="5027" t="11402" r="5519" b="13137"/>
          <a:stretch/>
        </p:blipFill>
        <p:spPr>
          <a:xfrm>
            <a:off x="1092400" y="864688"/>
            <a:ext cx="2452699" cy="1554475"/>
          </a:xfrm>
          <a:prstGeom prst="rect">
            <a:avLst/>
          </a:prstGeom>
          <a:noFill/>
          <a:ln>
            <a:noFill/>
          </a:ln>
        </p:spPr>
      </p:pic>
      <p:pic>
        <p:nvPicPr>
          <p:cNvPr id="116" name="Google Shape;116;p15"/>
          <p:cNvPicPr preferRelativeResize="0"/>
          <p:nvPr/>
        </p:nvPicPr>
        <p:blipFill>
          <a:blip r:embed="rId5">
            <a:alphaModFix/>
          </a:blip>
          <a:stretch>
            <a:fillRect/>
          </a:stretch>
        </p:blipFill>
        <p:spPr>
          <a:xfrm>
            <a:off x="7376750" y="951125"/>
            <a:ext cx="2562362" cy="1706875"/>
          </a:xfrm>
          <a:prstGeom prst="rect">
            <a:avLst/>
          </a:prstGeom>
          <a:noFill/>
          <a:ln>
            <a:noFill/>
          </a:ln>
        </p:spPr>
      </p:pic>
      <p:sp>
        <p:nvSpPr>
          <p:cNvPr id="117" name="Google Shape;117;p15"/>
          <p:cNvSpPr txBox="1"/>
          <p:nvPr/>
        </p:nvSpPr>
        <p:spPr>
          <a:xfrm>
            <a:off x="6187125" y="2419150"/>
            <a:ext cx="4941600" cy="1645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Verdana"/>
                <a:ea typeface="Verdana"/>
                <a:cs typeface="Verdana"/>
                <a:sym typeface="Verdana"/>
              </a:rPr>
              <a:t>Çözümler</a:t>
            </a:r>
            <a:endParaRPr sz="23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Kısıtlı yardım ve eğitim</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Farklı ürünlere ayrı ayrı fiyatlar</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Eğitim ve uzmanlık gereksinimi</a:t>
            </a:r>
            <a:endParaRPr sz="180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a:latin typeface="Verdana"/>
                <a:ea typeface="Verdana"/>
                <a:cs typeface="Verdana"/>
                <a:sym typeface="Verdana"/>
              </a:rPr>
              <a:t>İlk sene için düşük ücretler</a:t>
            </a:r>
            <a:endParaRPr sz="1800">
              <a:latin typeface="Verdana"/>
              <a:ea typeface="Verdana"/>
              <a:cs typeface="Verdana"/>
              <a:sym typeface="Verdana"/>
            </a:endParaRPr>
          </a:p>
        </p:txBody>
      </p:sp>
      <p:sp>
        <p:nvSpPr>
          <p:cNvPr id="118" name="Google Shape;118;p15"/>
          <p:cNvSpPr txBox="1"/>
          <p:nvPr/>
        </p:nvSpPr>
        <p:spPr>
          <a:xfrm>
            <a:off x="2040700" y="4702025"/>
            <a:ext cx="7898400" cy="1940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US" sz="2300" dirty="0">
                <a:latin typeface="Verdana"/>
                <a:ea typeface="Verdana"/>
                <a:cs typeface="Verdana"/>
                <a:sym typeface="Verdana"/>
              </a:rPr>
              <a:t>KOB-IT ne </a:t>
            </a:r>
            <a:r>
              <a:rPr lang="en-US" sz="2300" dirty="0" err="1">
                <a:latin typeface="Verdana"/>
                <a:ea typeface="Verdana"/>
                <a:cs typeface="Verdana"/>
                <a:sym typeface="Verdana"/>
              </a:rPr>
              <a:t>yapıyor</a:t>
            </a:r>
            <a:r>
              <a:rPr lang="en-US" sz="2300" dirty="0">
                <a:latin typeface="Verdana"/>
                <a:ea typeface="Verdana"/>
                <a:cs typeface="Verdana"/>
                <a:sym typeface="Verdana"/>
              </a:rPr>
              <a:t>?</a:t>
            </a:r>
            <a:endParaRPr sz="2300" dirty="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dirty="0" err="1">
                <a:latin typeface="Verdana"/>
                <a:ea typeface="Verdana"/>
                <a:cs typeface="Verdana"/>
                <a:sym typeface="Verdana"/>
              </a:rPr>
              <a:t>Bilişim</a:t>
            </a:r>
            <a:r>
              <a:rPr lang="en-US" sz="1800" dirty="0">
                <a:latin typeface="Verdana"/>
                <a:ea typeface="Verdana"/>
                <a:cs typeface="Verdana"/>
                <a:sym typeface="Verdana"/>
              </a:rPr>
              <a:t> </a:t>
            </a:r>
            <a:r>
              <a:rPr lang="en-US" sz="1800" dirty="0" err="1">
                <a:latin typeface="Verdana"/>
                <a:ea typeface="Verdana"/>
                <a:cs typeface="Verdana"/>
                <a:sym typeface="Verdana"/>
              </a:rPr>
              <a:t>ürünleri</a:t>
            </a:r>
            <a:r>
              <a:rPr lang="en-US" sz="1800" dirty="0">
                <a:latin typeface="Verdana"/>
                <a:ea typeface="Verdana"/>
                <a:cs typeface="Verdana"/>
                <a:sym typeface="Verdana"/>
              </a:rPr>
              <a:t> </a:t>
            </a:r>
            <a:r>
              <a:rPr lang="en-US" sz="1800" dirty="0" err="1">
                <a:latin typeface="Verdana"/>
                <a:ea typeface="Verdana"/>
                <a:cs typeface="Verdana"/>
                <a:sym typeface="Verdana"/>
              </a:rPr>
              <a:t>bir</a:t>
            </a:r>
            <a:r>
              <a:rPr lang="en-US" sz="1800" dirty="0">
                <a:latin typeface="Verdana"/>
                <a:ea typeface="Verdana"/>
                <a:cs typeface="Verdana"/>
                <a:sym typeface="Verdana"/>
              </a:rPr>
              <a:t> </a:t>
            </a:r>
            <a:r>
              <a:rPr lang="en-US" sz="1800" dirty="0" err="1">
                <a:latin typeface="Verdana"/>
                <a:ea typeface="Verdana"/>
                <a:cs typeface="Verdana"/>
                <a:sym typeface="Verdana"/>
              </a:rPr>
              <a:t>arada</a:t>
            </a:r>
            <a:endParaRPr sz="1800" dirty="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dirty="0">
                <a:latin typeface="Verdana"/>
                <a:ea typeface="Verdana"/>
                <a:cs typeface="Verdana"/>
                <a:sym typeface="Verdana"/>
              </a:rPr>
              <a:t>Tek </a:t>
            </a:r>
            <a:r>
              <a:rPr lang="en-US" sz="1800" dirty="0" err="1">
                <a:latin typeface="Verdana"/>
                <a:ea typeface="Verdana"/>
                <a:cs typeface="Verdana"/>
                <a:sym typeface="Verdana"/>
              </a:rPr>
              <a:t>fiyat</a:t>
            </a:r>
            <a:r>
              <a:rPr lang="en-US" sz="1800" dirty="0">
                <a:latin typeface="Verdana"/>
                <a:ea typeface="Verdana"/>
                <a:cs typeface="Verdana"/>
                <a:sym typeface="Verdana"/>
              </a:rPr>
              <a:t> </a:t>
            </a:r>
            <a:r>
              <a:rPr lang="en-US" sz="1800" dirty="0" err="1">
                <a:latin typeface="Verdana"/>
                <a:ea typeface="Verdana"/>
                <a:cs typeface="Verdana"/>
                <a:sym typeface="Verdana"/>
              </a:rPr>
              <a:t>çok</a:t>
            </a:r>
            <a:r>
              <a:rPr lang="en-US" sz="1800" dirty="0">
                <a:latin typeface="Verdana"/>
                <a:ea typeface="Verdana"/>
                <a:cs typeface="Verdana"/>
                <a:sym typeface="Verdana"/>
              </a:rPr>
              <a:t> </a:t>
            </a:r>
            <a:r>
              <a:rPr lang="en-US" sz="1800" dirty="0" err="1">
                <a:latin typeface="Verdana"/>
                <a:ea typeface="Verdana"/>
                <a:cs typeface="Verdana"/>
                <a:sym typeface="Verdana"/>
              </a:rPr>
              <a:t>hizmet</a:t>
            </a:r>
            <a:endParaRPr sz="1800" dirty="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dirty="0" err="1">
                <a:latin typeface="Verdana"/>
                <a:ea typeface="Verdana"/>
                <a:cs typeface="Verdana"/>
                <a:sym typeface="Verdana"/>
              </a:rPr>
              <a:t>Uygulama</a:t>
            </a:r>
            <a:r>
              <a:rPr lang="en-US" sz="1800" dirty="0">
                <a:latin typeface="Verdana"/>
                <a:ea typeface="Verdana"/>
                <a:cs typeface="Verdana"/>
                <a:sym typeface="Verdana"/>
              </a:rPr>
              <a:t> </a:t>
            </a:r>
            <a:r>
              <a:rPr lang="en-US" sz="1800" dirty="0" err="1">
                <a:latin typeface="Verdana"/>
                <a:ea typeface="Verdana"/>
                <a:cs typeface="Verdana"/>
                <a:sym typeface="Verdana"/>
              </a:rPr>
              <a:t>marketi</a:t>
            </a:r>
            <a:endParaRPr sz="1800" dirty="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dirty="0">
                <a:latin typeface="Verdana"/>
                <a:ea typeface="Verdana"/>
                <a:cs typeface="Verdana"/>
                <a:sym typeface="Verdana"/>
              </a:rPr>
              <a:t>Basit </a:t>
            </a:r>
            <a:r>
              <a:rPr lang="en-US" sz="1800" dirty="0" err="1">
                <a:latin typeface="Verdana"/>
                <a:ea typeface="Verdana"/>
                <a:cs typeface="Verdana"/>
                <a:sym typeface="Verdana"/>
              </a:rPr>
              <a:t>arayüz</a:t>
            </a:r>
            <a:r>
              <a:rPr lang="en-US" sz="1800" dirty="0">
                <a:latin typeface="Verdana"/>
                <a:ea typeface="Verdana"/>
                <a:cs typeface="Verdana"/>
                <a:sym typeface="Verdana"/>
              </a:rPr>
              <a:t> </a:t>
            </a:r>
            <a:r>
              <a:rPr lang="en-US" sz="1800" dirty="0" err="1">
                <a:latin typeface="Verdana"/>
                <a:ea typeface="Verdana"/>
                <a:cs typeface="Verdana"/>
                <a:sym typeface="Verdana"/>
              </a:rPr>
              <a:t>ile</a:t>
            </a:r>
            <a:r>
              <a:rPr lang="en-US" sz="1800" dirty="0">
                <a:latin typeface="Verdana"/>
                <a:ea typeface="Verdana"/>
                <a:cs typeface="Verdana"/>
                <a:sym typeface="Verdana"/>
              </a:rPr>
              <a:t> </a:t>
            </a:r>
            <a:r>
              <a:rPr lang="en-US" sz="1800" dirty="0" err="1">
                <a:latin typeface="Verdana"/>
                <a:ea typeface="Verdana"/>
                <a:cs typeface="Verdana"/>
                <a:sym typeface="Verdana"/>
              </a:rPr>
              <a:t>kendin</a:t>
            </a:r>
            <a:r>
              <a:rPr lang="en-US" sz="1800" dirty="0">
                <a:latin typeface="Verdana"/>
                <a:ea typeface="Verdana"/>
                <a:cs typeface="Verdana"/>
                <a:sym typeface="Verdana"/>
              </a:rPr>
              <a:t> </a:t>
            </a:r>
            <a:r>
              <a:rPr lang="en-US" sz="1800" dirty="0" err="1">
                <a:latin typeface="Verdana"/>
                <a:ea typeface="Verdana"/>
                <a:cs typeface="Verdana"/>
                <a:sym typeface="Verdana"/>
              </a:rPr>
              <a:t>kullan</a:t>
            </a:r>
            <a:endParaRPr sz="1800" dirty="0">
              <a:latin typeface="Verdana"/>
              <a:ea typeface="Verdana"/>
              <a:cs typeface="Verdana"/>
              <a:sym typeface="Verdana"/>
            </a:endParaRPr>
          </a:p>
          <a:p>
            <a:pPr marL="457200" lvl="0" indent="-342900" algn="l" rtl="0">
              <a:spcBef>
                <a:spcPts val="0"/>
              </a:spcBef>
              <a:spcAft>
                <a:spcPts val="0"/>
              </a:spcAft>
              <a:buSzPts val="1800"/>
              <a:buFont typeface="Verdana"/>
              <a:buChar char="●"/>
            </a:pPr>
            <a:r>
              <a:rPr lang="en-US" sz="1800" dirty="0" err="1">
                <a:latin typeface="Verdana"/>
                <a:ea typeface="Verdana"/>
                <a:cs typeface="Verdana"/>
                <a:sym typeface="Verdana"/>
              </a:rPr>
              <a:t>Aldığın</a:t>
            </a:r>
            <a:r>
              <a:rPr lang="en-US" sz="1800" dirty="0">
                <a:latin typeface="Verdana"/>
                <a:ea typeface="Verdana"/>
                <a:cs typeface="Verdana"/>
                <a:sym typeface="Verdana"/>
              </a:rPr>
              <a:t> </a:t>
            </a:r>
            <a:r>
              <a:rPr lang="en-US" sz="1800" dirty="0" err="1">
                <a:latin typeface="Verdana"/>
                <a:ea typeface="Verdana"/>
                <a:cs typeface="Verdana"/>
                <a:sym typeface="Verdana"/>
              </a:rPr>
              <a:t>hizmetlerin</a:t>
            </a:r>
            <a:r>
              <a:rPr lang="en-US" sz="1800" dirty="0">
                <a:latin typeface="Verdana"/>
                <a:ea typeface="Verdana"/>
                <a:cs typeface="Verdana"/>
                <a:sym typeface="Verdana"/>
              </a:rPr>
              <a:t> </a:t>
            </a:r>
            <a:r>
              <a:rPr lang="en-US" sz="1800" dirty="0" err="1">
                <a:latin typeface="Verdana"/>
                <a:ea typeface="Verdana"/>
                <a:cs typeface="Verdana"/>
                <a:sym typeface="Verdana"/>
              </a:rPr>
              <a:t>kiracısı</a:t>
            </a:r>
            <a:r>
              <a:rPr lang="en-US" sz="1800" dirty="0">
                <a:latin typeface="Verdana"/>
                <a:ea typeface="Verdana"/>
                <a:cs typeface="Verdana"/>
                <a:sym typeface="Verdana"/>
              </a:rPr>
              <a:t> </a:t>
            </a:r>
            <a:r>
              <a:rPr lang="en-US" sz="1800" dirty="0" err="1">
                <a:latin typeface="Verdana"/>
                <a:ea typeface="Verdana"/>
                <a:cs typeface="Verdana"/>
                <a:sym typeface="Verdana"/>
              </a:rPr>
              <a:t>değil</a:t>
            </a:r>
            <a:r>
              <a:rPr lang="en-US" sz="1800" dirty="0">
                <a:latin typeface="Verdana"/>
                <a:ea typeface="Verdana"/>
                <a:cs typeface="Verdana"/>
                <a:sym typeface="Verdana"/>
              </a:rPr>
              <a:t> </a:t>
            </a:r>
            <a:r>
              <a:rPr lang="en-US" sz="1800" dirty="0" err="1">
                <a:latin typeface="Verdana"/>
                <a:ea typeface="Verdana"/>
                <a:cs typeface="Verdana"/>
                <a:sym typeface="Verdana"/>
              </a:rPr>
              <a:t>sahibi</a:t>
            </a:r>
            <a:r>
              <a:rPr lang="en-US" sz="1800" dirty="0">
                <a:latin typeface="Verdana"/>
                <a:ea typeface="Verdana"/>
                <a:cs typeface="Verdana"/>
                <a:sym typeface="Verdana"/>
              </a:rPr>
              <a:t> </a:t>
            </a:r>
            <a:r>
              <a:rPr lang="en-US" sz="1800" dirty="0" err="1">
                <a:latin typeface="Verdana"/>
                <a:ea typeface="Verdana"/>
                <a:cs typeface="Verdana"/>
                <a:sym typeface="Verdana"/>
              </a:rPr>
              <a:t>ol</a:t>
            </a:r>
            <a:endParaRPr sz="1800" dirty="0">
              <a:latin typeface="Verdana"/>
              <a:ea typeface="Verdana"/>
              <a:cs typeface="Verdana"/>
              <a:sym typeface="Verdana"/>
            </a:endParaRPr>
          </a:p>
        </p:txBody>
      </p:sp>
      <p:pic>
        <p:nvPicPr>
          <p:cNvPr id="119" name="Google Shape;119;p15"/>
          <p:cNvPicPr preferRelativeResize="0"/>
          <p:nvPr/>
        </p:nvPicPr>
        <p:blipFill>
          <a:blip r:embed="rId6">
            <a:alphaModFix/>
          </a:blip>
          <a:stretch>
            <a:fillRect/>
          </a:stretch>
        </p:blipFill>
        <p:spPr>
          <a:xfrm>
            <a:off x="7387125" y="5088225"/>
            <a:ext cx="2541576" cy="15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25" name="Google Shape;125;p16"/>
          <p:cNvSpPr txBox="1"/>
          <p:nvPr/>
        </p:nvSpPr>
        <p:spPr>
          <a:xfrm>
            <a:off x="521925" y="1943700"/>
            <a:ext cx="5995800" cy="36429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200">
                <a:latin typeface="Verdana"/>
                <a:ea typeface="Verdana"/>
                <a:cs typeface="Verdana"/>
                <a:sym typeface="Verdana"/>
              </a:rPr>
              <a:t>Küçük işletmelere özel, kolay kullanılan, hepsi bir arada bir ürün ile yaşanan sorunlara ve küçük işletmelerin IT elemanı eksikliklerine düşük maliyetli, kurumsal bir çözüm alternatifi üretmeyi düşündük.</a:t>
            </a:r>
            <a:endParaRPr sz="2200">
              <a:latin typeface="Verdana"/>
              <a:ea typeface="Verdana"/>
              <a:cs typeface="Verdana"/>
              <a:sym typeface="Verdana"/>
            </a:endParaRPr>
          </a:p>
        </p:txBody>
      </p:sp>
      <p:sp>
        <p:nvSpPr>
          <p:cNvPr id="126" name="Google Shape;126;p16"/>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Fikir</a:t>
            </a:r>
            <a:endParaRPr sz="3200">
              <a:solidFill>
                <a:srgbClr val="FFFFFF"/>
              </a:solidFill>
              <a:latin typeface="Verdana"/>
              <a:ea typeface="Verdana"/>
              <a:cs typeface="Verdana"/>
              <a:sym typeface="Verdana"/>
            </a:endParaRPr>
          </a:p>
        </p:txBody>
      </p:sp>
      <p:pic>
        <p:nvPicPr>
          <p:cNvPr id="127" name="Google Shape;127;p16"/>
          <p:cNvPicPr preferRelativeResize="0"/>
          <p:nvPr/>
        </p:nvPicPr>
        <p:blipFill>
          <a:blip r:embed="rId4">
            <a:alphaModFix/>
          </a:blip>
          <a:stretch>
            <a:fillRect/>
          </a:stretch>
        </p:blipFill>
        <p:spPr>
          <a:xfrm>
            <a:off x="7296825" y="1017093"/>
            <a:ext cx="4023140" cy="5688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1"/>
        <p:cNvGrpSpPr/>
        <p:nvPr/>
      </p:nvGrpSpPr>
      <p:grpSpPr>
        <a:xfrm>
          <a:off x="0" y="0"/>
          <a:ext cx="0" cy="0"/>
          <a:chOff x="0" y="0"/>
          <a:chExt cx="0" cy="0"/>
        </a:xfrm>
      </p:grpSpPr>
      <p:sp>
        <p:nvSpPr>
          <p:cNvPr id="132" name="Google Shape;132;p17"/>
          <p:cNvSpPr txBox="1">
            <a:spLocks noGrp="1"/>
          </p:cNvSpPr>
          <p:nvPr>
            <p:ph type="body" idx="1"/>
          </p:nvPr>
        </p:nvSpPr>
        <p:spPr>
          <a:xfrm>
            <a:off x="6659300" y="1193600"/>
            <a:ext cx="4266900" cy="24501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None/>
            </a:pPr>
            <a:r>
              <a:rPr lang="en-US" sz="2500" b="1" dirty="0" err="1"/>
              <a:t>Öne</a:t>
            </a:r>
            <a:r>
              <a:rPr lang="en-US" sz="2500" b="1" dirty="0"/>
              <a:t> </a:t>
            </a:r>
            <a:r>
              <a:rPr lang="en-US" sz="2500" b="1" dirty="0" err="1"/>
              <a:t>Çıkan</a:t>
            </a:r>
            <a:r>
              <a:rPr lang="en-US" sz="2500" b="1" dirty="0"/>
              <a:t> </a:t>
            </a:r>
            <a:r>
              <a:rPr lang="en-US" sz="2500" b="1" dirty="0" err="1"/>
              <a:t>Özellikler</a:t>
            </a:r>
            <a:endParaRPr sz="2500" b="1" dirty="0"/>
          </a:p>
          <a:p>
            <a:pPr marL="457200" lvl="0" indent="-368300" algn="just" rtl="0">
              <a:lnSpc>
                <a:spcPct val="80000"/>
              </a:lnSpc>
              <a:spcBef>
                <a:spcPts val="1000"/>
              </a:spcBef>
              <a:spcAft>
                <a:spcPts val="0"/>
              </a:spcAft>
              <a:buSzPts val="2200"/>
              <a:buChar char="•"/>
            </a:pPr>
            <a:r>
              <a:rPr lang="en-US" sz="2200" dirty="0"/>
              <a:t>Mini </a:t>
            </a:r>
            <a:r>
              <a:rPr lang="en-US" sz="2200" dirty="0" err="1"/>
              <a:t>bilgisayar</a:t>
            </a:r>
            <a:r>
              <a:rPr lang="en-US" sz="2200" dirty="0"/>
              <a:t>,</a:t>
            </a:r>
            <a:endParaRPr sz="2200" dirty="0"/>
          </a:p>
          <a:p>
            <a:pPr marL="457200" lvl="0" indent="-368300" algn="just" rtl="0">
              <a:lnSpc>
                <a:spcPct val="80000"/>
              </a:lnSpc>
              <a:spcBef>
                <a:spcPts val="0"/>
              </a:spcBef>
              <a:spcAft>
                <a:spcPts val="0"/>
              </a:spcAft>
              <a:buSzPts val="2200"/>
              <a:buChar char="•"/>
            </a:pPr>
            <a:r>
              <a:rPr lang="en-US" sz="2200" dirty="0" err="1"/>
              <a:t>Tak</a:t>
            </a:r>
            <a:r>
              <a:rPr lang="en-US" sz="2200" dirty="0"/>
              <a:t> - </a:t>
            </a:r>
            <a:r>
              <a:rPr lang="en-US" sz="2200" dirty="0" err="1"/>
              <a:t>çalıştır</a:t>
            </a:r>
            <a:r>
              <a:rPr lang="en-US" sz="2200" dirty="0"/>
              <a:t> </a:t>
            </a:r>
            <a:r>
              <a:rPr lang="en-US" sz="2200" dirty="0" err="1"/>
              <a:t>sistem</a:t>
            </a:r>
            <a:r>
              <a:rPr lang="en-US" sz="2200" dirty="0"/>
              <a:t>,</a:t>
            </a:r>
            <a:endParaRPr sz="2200" dirty="0"/>
          </a:p>
          <a:p>
            <a:pPr marL="457200" lvl="0" indent="-368300" algn="just" rtl="0">
              <a:lnSpc>
                <a:spcPct val="80000"/>
              </a:lnSpc>
              <a:spcBef>
                <a:spcPts val="0"/>
              </a:spcBef>
              <a:spcAft>
                <a:spcPts val="0"/>
              </a:spcAft>
              <a:buSzPts val="2200"/>
              <a:buChar char="•"/>
            </a:pPr>
            <a:r>
              <a:rPr lang="en-US" sz="2200" dirty="0" err="1"/>
              <a:t>Ayda</a:t>
            </a:r>
            <a:r>
              <a:rPr lang="en-US" sz="2200" dirty="0"/>
              <a:t> </a:t>
            </a:r>
            <a:r>
              <a:rPr lang="en-US" sz="2200" dirty="0" err="1"/>
              <a:t>sadece</a:t>
            </a:r>
            <a:r>
              <a:rPr lang="en-US" sz="2200" dirty="0"/>
              <a:t> 18 TL </a:t>
            </a:r>
            <a:r>
              <a:rPr lang="en-US" sz="2200" dirty="0" err="1"/>
              <a:t>elektrik</a:t>
            </a:r>
            <a:r>
              <a:rPr lang="en-US" sz="2200" dirty="0"/>
              <a:t>,</a:t>
            </a:r>
            <a:endParaRPr sz="2200" dirty="0"/>
          </a:p>
          <a:p>
            <a:pPr marL="457200" lvl="0" indent="-368300" algn="just" rtl="0">
              <a:lnSpc>
                <a:spcPct val="80000"/>
              </a:lnSpc>
              <a:spcBef>
                <a:spcPts val="0"/>
              </a:spcBef>
              <a:spcAft>
                <a:spcPts val="0"/>
              </a:spcAft>
              <a:buSzPts val="2200"/>
              <a:buChar char="•"/>
            </a:pPr>
            <a:r>
              <a:rPr lang="en-US" sz="2200" dirty="0" err="1"/>
              <a:t>Yer</a:t>
            </a:r>
            <a:r>
              <a:rPr lang="en-US" sz="2200" dirty="0"/>
              <a:t> </a:t>
            </a:r>
            <a:r>
              <a:rPr lang="en-US" sz="2200" dirty="0" err="1"/>
              <a:t>kaplamaz</a:t>
            </a:r>
            <a:r>
              <a:rPr lang="en-US" sz="2200" dirty="0"/>
              <a:t>,</a:t>
            </a:r>
            <a:endParaRPr sz="2200" dirty="0"/>
          </a:p>
          <a:p>
            <a:pPr marL="457200" lvl="0" indent="-368300" algn="just" rtl="0">
              <a:lnSpc>
                <a:spcPct val="80000"/>
              </a:lnSpc>
              <a:spcBef>
                <a:spcPts val="0"/>
              </a:spcBef>
              <a:spcAft>
                <a:spcPts val="0"/>
              </a:spcAft>
              <a:buSzPts val="2200"/>
              <a:buChar char="•"/>
            </a:pPr>
            <a:r>
              <a:rPr lang="en-US" sz="2200" dirty="0" err="1"/>
              <a:t>Genişletilebilir</a:t>
            </a:r>
            <a:r>
              <a:rPr lang="en-US" sz="2200" dirty="0"/>
              <a:t>.</a:t>
            </a:r>
            <a:endParaRPr sz="2200" dirty="0"/>
          </a:p>
        </p:txBody>
      </p:sp>
      <p:sp>
        <p:nvSpPr>
          <p:cNvPr id="133" name="Google Shape;133;p17"/>
          <p:cNvSpPr txBox="1">
            <a:spLocks noGrp="1"/>
          </p:cNvSpPr>
          <p:nvPr>
            <p:ph type="body" idx="1"/>
          </p:nvPr>
        </p:nvSpPr>
        <p:spPr>
          <a:xfrm>
            <a:off x="6659300" y="4040174"/>
            <a:ext cx="4266900" cy="24018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Clr>
                <a:schemeClr val="dk1"/>
              </a:buClr>
              <a:buSzPts val="1100"/>
              <a:buFont typeface="Arial"/>
              <a:buNone/>
            </a:pPr>
            <a:r>
              <a:rPr lang="en-US" sz="2500" b="1"/>
              <a:t>Kullanıcı Paneli</a:t>
            </a:r>
            <a:endParaRPr sz="2500" b="1"/>
          </a:p>
          <a:p>
            <a:pPr marL="457200" lvl="0" indent="-368300" algn="just" rtl="0">
              <a:lnSpc>
                <a:spcPct val="80000"/>
              </a:lnSpc>
              <a:spcBef>
                <a:spcPts val="1000"/>
              </a:spcBef>
              <a:spcAft>
                <a:spcPts val="0"/>
              </a:spcAft>
              <a:buSzPts val="2200"/>
              <a:buChar char="•"/>
            </a:pPr>
            <a:r>
              <a:rPr lang="en-US" sz="2200"/>
              <a:t>İnternet sitesi,</a:t>
            </a:r>
            <a:endParaRPr sz="2200"/>
          </a:p>
          <a:p>
            <a:pPr marL="457200" lvl="0" indent="-368300" algn="just" rtl="0">
              <a:lnSpc>
                <a:spcPct val="80000"/>
              </a:lnSpc>
              <a:spcBef>
                <a:spcPts val="0"/>
              </a:spcBef>
              <a:spcAft>
                <a:spcPts val="0"/>
              </a:spcAft>
              <a:buSzPts val="2200"/>
              <a:buChar char="•"/>
            </a:pPr>
            <a:r>
              <a:rPr lang="en-US" sz="2200"/>
              <a:t>E-posta,</a:t>
            </a:r>
            <a:endParaRPr sz="2200"/>
          </a:p>
          <a:p>
            <a:pPr marL="457200" lvl="0" indent="-368300" algn="just" rtl="0">
              <a:lnSpc>
                <a:spcPct val="80000"/>
              </a:lnSpc>
              <a:spcBef>
                <a:spcPts val="0"/>
              </a:spcBef>
              <a:spcAft>
                <a:spcPts val="0"/>
              </a:spcAft>
              <a:buSzPts val="2200"/>
              <a:buChar char="•"/>
            </a:pPr>
            <a:r>
              <a:rPr lang="en-US" sz="2200"/>
              <a:t>Uygulama marketi,</a:t>
            </a:r>
            <a:endParaRPr sz="2200"/>
          </a:p>
          <a:p>
            <a:pPr marL="457200" lvl="0" indent="-368300" algn="just" rtl="0">
              <a:lnSpc>
                <a:spcPct val="80000"/>
              </a:lnSpc>
              <a:spcBef>
                <a:spcPts val="0"/>
              </a:spcBef>
              <a:spcAft>
                <a:spcPts val="0"/>
              </a:spcAft>
              <a:buSzPts val="2200"/>
              <a:buChar char="•"/>
            </a:pPr>
            <a:r>
              <a:rPr lang="en-US" sz="2200" b="1"/>
              <a:t>Kendin kullan, kolay sistem.</a:t>
            </a:r>
            <a:endParaRPr sz="2200" b="1"/>
          </a:p>
        </p:txBody>
      </p:sp>
      <p:pic>
        <p:nvPicPr>
          <p:cNvPr id="134" name="Google Shape;134;p17"/>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35" name="Google Shape;135;p17"/>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Ürün</a:t>
            </a:r>
            <a:endParaRPr sz="3200">
              <a:solidFill>
                <a:srgbClr val="FFFFFF"/>
              </a:solidFill>
              <a:latin typeface="Verdana"/>
              <a:ea typeface="Verdana"/>
              <a:cs typeface="Verdana"/>
              <a:sym typeface="Verdana"/>
            </a:endParaRPr>
          </a:p>
        </p:txBody>
      </p:sp>
      <p:pic>
        <p:nvPicPr>
          <p:cNvPr id="136" name="Google Shape;136;p17"/>
          <p:cNvPicPr preferRelativeResize="0"/>
          <p:nvPr/>
        </p:nvPicPr>
        <p:blipFill>
          <a:blip r:embed="rId4">
            <a:alphaModFix/>
          </a:blip>
          <a:stretch>
            <a:fillRect/>
          </a:stretch>
        </p:blipFill>
        <p:spPr>
          <a:xfrm>
            <a:off x="1782600" y="4019925"/>
            <a:ext cx="3277297" cy="2759401"/>
          </a:xfrm>
          <a:prstGeom prst="rect">
            <a:avLst/>
          </a:prstGeom>
          <a:noFill/>
          <a:ln>
            <a:noFill/>
          </a:ln>
        </p:spPr>
      </p:pic>
      <p:pic>
        <p:nvPicPr>
          <p:cNvPr id="137" name="Google Shape;137;p17"/>
          <p:cNvPicPr preferRelativeResize="0"/>
          <p:nvPr/>
        </p:nvPicPr>
        <p:blipFill>
          <a:blip r:embed="rId5">
            <a:alphaModFix/>
          </a:blip>
          <a:stretch>
            <a:fillRect/>
          </a:stretch>
        </p:blipFill>
        <p:spPr>
          <a:xfrm>
            <a:off x="1316626" y="1032449"/>
            <a:ext cx="4456691" cy="2611375"/>
          </a:xfrm>
          <a:prstGeom prst="rect">
            <a:avLst/>
          </a:prstGeom>
          <a:noFill/>
          <a:ln>
            <a:noFill/>
          </a:ln>
        </p:spPr>
      </p:pic>
      <p:cxnSp>
        <p:nvCxnSpPr>
          <p:cNvPr id="138" name="Google Shape;138;p17"/>
          <p:cNvCxnSpPr/>
          <p:nvPr/>
        </p:nvCxnSpPr>
        <p:spPr>
          <a:xfrm>
            <a:off x="823675" y="3831875"/>
            <a:ext cx="104928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a:stretch/>
        </p:blipFill>
        <p:spPr>
          <a:xfrm>
            <a:off x="9825820" y="152393"/>
            <a:ext cx="2289976" cy="712300"/>
          </a:xfrm>
          <a:prstGeom prst="rect">
            <a:avLst/>
          </a:prstGeom>
          <a:noFill/>
          <a:ln>
            <a:noFill/>
          </a:ln>
        </p:spPr>
      </p:pic>
      <p:pic>
        <p:nvPicPr>
          <p:cNvPr id="144" name="Google Shape;144;p18"/>
          <p:cNvPicPr preferRelativeResize="0"/>
          <p:nvPr/>
        </p:nvPicPr>
        <p:blipFill>
          <a:blip r:embed="rId4">
            <a:alphaModFix/>
          </a:blip>
          <a:stretch>
            <a:fillRect/>
          </a:stretch>
        </p:blipFill>
        <p:spPr>
          <a:xfrm>
            <a:off x="8904850" y="4707850"/>
            <a:ext cx="2289976" cy="1684118"/>
          </a:xfrm>
          <a:prstGeom prst="rect">
            <a:avLst/>
          </a:prstGeom>
          <a:noFill/>
          <a:ln>
            <a:noFill/>
          </a:ln>
        </p:spPr>
      </p:pic>
      <p:pic>
        <p:nvPicPr>
          <p:cNvPr id="145" name="Google Shape;145;p18"/>
          <p:cNvPicPr preferRelativeResize="0"/>
          <p:nvPr/>
        </p:nvPicPr>
        <p:blipFill>
          <a:blip r:embed="rId5">
            <a:alphaModFix/>
          </a:blip>
          <a:stretch>
            <a:fillRect/>
          </a:stretch>
        </p:blipFill>
        <p:spPr>
          <a:xfrm>
            <a:off x="8904850" y="1987464"/>
            <a:ext cx="2621525" cy="1799526"/>
          </a:xfrm>
          <a:prstGeom prst="rect">
            <a:avLst/>
          </a:prstGeom>
          <a:noFill/>
          <a:ln>
            <a:noFill/>
          </a:ln>
        </p:spPr>
      </p:pic>
      <p:cxnSp>
        <p:nvCxnSpPr>
          <p:cNvPr id="146" name="Google Shape;146;p18"/>
          <p:cNvCxnSpPr>
            <a:stCxn id="145" idx="0"/>
            <a:endCxn id="144" idx="2"/>
          </p:cNvCxnSpPr>
          <p:nvPr/>
        </p:nvCxnSpPr>
        <p:spPr>
          <a:xfrm rot="5400000">
            <a:off x="7930363" y="4106814"/>
            <a:ext cx="4404600" cy="165900"/>
          </a:xfrm>
          <a:prstGeom prst="curvedConnector5">
            <a:avLst>
              <a:gd name="adj1" fmla="val -16259"/>
              <a:gd name="adj2" fmla="val -933627"/>
              <a:gd name="adj3" fmla="val 105404"/>
            </a:avLst>
          </a:prstGeom>
          <a:noFill/>
          <a:ln w="28575" cap="flat" cmpd="sng">
            <a:solidFill>
              <a:schemeClr val="dk2"/>
            </a:solidFill>
            <a:prstDash val="solid"/>
            <a:round/>
            <a:headEnd type="none" w="med" len="med"/>
            <a:tailEnd type="none" w="med" len="med"/>
          </a:ln>
        </p:spPr>
      </p:cxnSp>
      <p:sp>
        <p:nvSpPr>
          <p:cNvPr id="147" name="Google Shape;147;p18"/>
          <p:cNvSpPr/>
          <p:nvPr/>
        </p:nvSpPr>
        <p:spPr>
          <a:xfrm>
            <a:off x="10170600" y="4225825"/>
            <a:ext cx="501300" cy="913200"/>
          </a:xfrm>
          <a:prstGeom prst="upArrow">
            <a:avLst>
              <a:gd name="adj1" fmla="val 50000"/>
              <a:gd name="adj2" fmla="val 5000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rot="-5400000">
            <a:off x="8567500" y="2430613"/>
            <a:ext cx="501300" cy="913200"/>
          </a:xfrm>
          <a:prstGeom prst="upArrow">
            <a:avLst>
              <a:gd name="adj1" fmla="val 50000"/>
              <a:gd name="adj2" fmla="val 50000"/>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 name="Google Shape;149;p18"/>
          <p:cNvPicPr preferRelativeResize="0"/>
          <p:nvPr/>
        </p:nvPicPr>
        <p:blipFill>
          <a:blip r:embed="rId6">
            <a:alphaModFix/>
          </a:blip>
          <a:stretch>
            <a:fillRect/>
          </a:stretch>
        </p:blipFill>
        <p:spPr>
          <a:xfrm>
            <a:off x="229526" y="970000"/>
            <a:ext cx="8132012" cy="5421972"/>
          </a:xfrm>
          <a:prstGeom prst="rect">
            <a:avLst/>
          </a:prstGeom>
          <a:noFill/>
          <a:ln>
            <a:noFill/>
          </a:ln>
        </p:spPr>
      </p:pic>
      <p:sp>
        <p:nvSpPr>
          <p:cNvPr id="150" name="Google Shape;150;p18"/>
          <p:cNvSpPr txBox="1"/>
          <p:nvPr/>
        </p:nvSpPr>
        <p:spPr>
          <a:xfrm>
            <a:off x="411850" y="6391975"/>
            <a:ext cx="978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*NOT: Yönetim paneli örnek tasarımdır.</a:t>
            </a:r>
            <a:endParaRPr>
              <a:latin typeface="Calibri"/>
              <a:ea typeface="Calibri"/>
              <a:cs typeface="Calibri"/>
              <a:sym typeface="Calibri"/>
            </a:endParaRPr>
          </a:p>
        </p:txBody>
      </p:sp>
      <p:sp>
        <p:nvSpPr>
          <p:cNvPr id="151" name="Google Shape;151;p18"/>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Kullanım Senaryosu</a:t>
            </a:r>
            <a:endParaRPr sz="3200">
              <a:solidFill>
                <a:srgbClr val="FFFFFF"/>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5"/>
        <p:cNvGrpSpPr/>
        <p:nvPr/>
      </p:nvGrpSpPr>
      <p:grpSpPr>
        <a:xfrm>
          <a:off x="0" y="0"/>
          <a:ext cx="0" cy="0"/>
          <a:chOff x="0" y="0"/>
          <a:chExt cx="0" cy="0"/>
        </a:xfrm>
      </p:grpSpPr>
      <p:pic>
        <p:nvPicPr>
          <p:cNvPr id="156" name="Google Shape;156;p19"/>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57" name="Google Shape;157;p19"/>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Değer</a:t>
            </a:r>
            <a:endParaRPr sz="3200">
              <a:solidFill>
                <a:srgbClr val="FFFFFF"/>
              </a:solidFill>
              <a:latin typeface="Verdana"/>
              <a:ea typeface="Verdana"/>
              <a:cs typeface="Verdana"/>
              <a:sym typeface="Verdana"/>
            </a:endParaRPr>
          </a:p>
        </p:txBody>
      </p:sp>
      <p:pic>
        <p:nvPicPr>
          <p:cNvPr id="158" name="Google Shape;158;p19"/>
          <p:cNvPicPr preferRelativeResize="0"/>
          <p:nvPr/>
        </p:nvPicPr>
        <p:blipFill>
          <a:blip r:embed="rId4">
            <a:alphaModFix/>
          </a:blip>
          <a:stretch>
            <a:fillRect/>
          </a:stretch>
        </p:blipFill>
        <p:spPr>
          <a:xfrm>
            <a:off x="1144586" y="1397600"/>
            <a:ext cx="4994747" cy="4994747"/>
          </a:xfrm>
          <a:prstGeom prst="rect">
            <a:avLst/>
          </a:prstGeom>
          <a:noFill/>
          <a:ln>
            <a:noFill/>
          </a:ln>
        </p:spPr>
      </p:pic>
      <p:sp>
        <p:nvSpPr>
          <p:cNvPr id="159" name="Google Shape;159;p19"/>
          <p:cNvSpPr txBox="1">
            <a:spLocks noGrp="1"/>
          </p:cNvSpPr>
          <p:nvPr>
            <p:ph type="body" idx="1"/>
          </p:nvPr>
        </p:nvSpPr>
        <p:spPr>
          <a:xfrm>
            <a:off x="6528475" y="1397600"/>
            <a:ext cx="4770300" cy="49947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1000"/>
              </a:spcBef>
              <a:spcAft>
                <a:spcPts val="0"/>
              </a:spcAft>
              <a:buNone/>
            </a:pPr>
            <a:endParaRPr sz="2000">
              <a:latin typeface="Verdana"/>
              <a:ea typeface="Verdana"/>
              <a:cs typeface="Verdana"/>
              <a:sym typeface="Verdana"/>
            </a:endParaRPr>
          </a:p>
          <a:p>
            <a:pPr marL="457200" lvl="0" indent="-355600" algn="just" rtl="0">
              <a:lnSpc>
                <a:spcPct val="200000"/>
              </a:lnSpc>
              <a:spcBef>
                <a:spcPts val="1000"/>
              </a:spcBef>
              <a:spcAft>
                <a:spcPts val="0"/>
              </a:spcAft>
              <a:buSzPts val="2000"/>
              <a:buFont typeface="Verdana"/>
              <a:buChar char="•"/>
            </a:pPr>
            <a:r>
              <a:rPr lang="en-US" sz="2000">
                <a:latin typeface="Verdana"/>
                <a:ea typeface="Verdana"/>
                <a:cs typeface="Verdana"/>
                <a:sym typeface="Verdana"/>
              </a:rPr>
              <a:t>Tek cihaz,</a:t>
            </a:r>
            <a:endParaRPr sz="2000">
              <a:latin typeface="Verdana"/>
              <a:ea typeface="Verdana"/>
              <a:cs typeface="Verdana"/>
              <a:sym typeface="Verdana"/>
            </a:endParaRPr>
          </a:p>
          <a:p>
            <a:pPr marL="457200" lvl="0" indent="-355600" algn="just" rtl="0">
              <a:lnSpc>
                <a:spcPct val="200000"/>
              </a:lnSpc>
              <a:spcBef>
                <a:spcPts val="0"/>
              </a:spcBef>
              <a:spcAft>
                <a:spcPts val="0"/>
              </a:spcAft>
              <a:buSzPts val="2000"/>
              <a:buFont typeface="Verdana"/>
              <a:buChar char="•"/>
            </a:pPr>
            <a:r>
              <a:rPr lang="en-US" sz="2000">
                <a:latin typeface="Verdana"/>
                <a:ea typeface="Verdana"/>
                <a:cs typeface="Verdana"/>
                <a:sym typeface="Verdana"/>
              </a:rPr>
              <a:t>Düşük maliyet,</a:t>
            </a:r>
            <a:endParaRPr sz="2000">
              <a:latin typeface="Verdana"/>
              <a:ea typeface="Verdana"/>
              <a:cs typeface="Verdana"/>
              <a:sym typeface="Verdana"/>
            </a:endParaRPr>
          </a:p>
          <a:p>
            <a:pPr marL="457200" lvl="0" indent="-355600" algn="just" rtl="0">
              <a:lnSpc>
                <a:spcPct val="200000"/>
              </a:lnSpc>
              <a:spcBef>
                <a:spcPts val="0"/>
              </a:spcBef>
              <a:spcAft>
                <a:spcPts val="0"/>
              </a:spcAft>
              <a:buSzPts val="2000"/>
              <a:buFont typeface="Verdana"/>
              <a:buChar char="•"/>
            </a:pPr>
            <a:r>
              <a:rPr lang="en-US" sz="2000">
                <a:latin typeface="Verdana"/>
                <a:ea typeface="Verdana"/>
                <a:cs typeface="Verdana"/>
                <a:sym typeface="Verdana"/>
              </a:rPr>
              <a:t>Çeşitli uygulamalar,</a:t>
            </a:r>
            <a:endParaRPr sz="2000">
              <a:latin typeface="Verdana"/>
              <a:ea typeface="Verdana"/>
              <a:cs typeface="Verdana"/>
              <a:sym typeface="Verdana"/>
            </a:endParaRPr>
          </a:p>
          <a:p>
            <a:pPr marL="457200" lvl="0" indent="-355600" algn="just" rtl="0">
              <a:lnSpc>
                <a:spcPct val="200000"/>
              </a:lnSpc>
              <a:spcBef>
                <a:spcPts val="0"/>
              </a:spcBef>
              <a:spcAft>
                <a:spcPts val="0"/>
              </a:spcAft>
              <a:buSzPts val="2000"/>
              <a:buFont typeface="Verdana"/>
              <a:buChar char="•"/>
            </a:pPr>
            <a:r>
              <a:rPr lang="en-US" sz="2000">
                <a:latin typeface="Verdana"/>
                <a:ea typeface="Verdana"/>
                <a:cs typeface="Verdana"/>
                <a:sym typeface="Verdana"/>
              </a:rPr>
              <a:t>Kolay kurumsallaşma,</a:t>
            </a:r>
            <a:endParaRPr sz="2000">
              <a:latin typeface="Verdana"/>
              <a:ea typeface="Verdana"/>
              <a:cs typeface="Verdana"/>
              <a:sym typeface="Verdana"/>
            </a:endParaRPr>
          </a:p>
          <a:p>
            <a:pPr marL="457200" lvl="0" indent="-355600" algn="just" rtl="0">
              <a:lnSpc>
                <a:spcPct val="200000"/>
              </a:lnSpc>
              <a:spcBef>
                <a:spcPts val="0"/>
              </a:spcBef>
              <a:spcAft>
                <a:spcPts val="0"/>
              </a:spcAft>
              <a:buSzPts val="2000"/>
              <a:buFont typeface="Verdana"/>
              <a:buChar char="•"/>
            </a:pPr>
            <a:r>
              <a:rPr lang="en-US" sz="2000">
                <a:latin typeface="Verdana"/>
                <a:ea typeface="Verdana"/>
                <a:cs typeface="Verdana"/>
                <a:sym typeface="Verdana"/>
              </a:rPr>
              <a:t>Kendin kullan kolay sistem,</a:t>
            </a:r>
            <a:endParaRPr sz="2000">
              <a:latin typeface="Verdana"/>
              <a:ea typeface="Verdana"/>
              <a:cs typeface="Verdana"/>
              <a:sym typeface="Verdana"/>
            </a:endParaRPr>
          </a:p>
          <a:p>
            <a:pPr marL="457200" lvl="0" indent="-355600" algn="just" rtl="0">
              <a:lnSpc>
                <a:spcPct val="200000"/>
              </a:lnSpc>
              <a:spcBef>
                <a:spcPts val="0"/>
              </a:spcBef>
              <a:spcAft>
                <a:spcPts val="0"/>
              </a:spcAft>
              <a:buSzPts val="2000"/>
              <a:buFont typeface="Verdana"/>
              <a:buChar char="•"/>
            </a:pPr>
            <a:r>
              <a:rPr lang="en-US" sz="2000">
                <a:latin typeface="Verdana"/>
                <a:ea typeface="Verdana"/>
                <a:cs typeface="Verdana"/>
                <a:sym typeface="Verdana"/>
              </a:rPr>
              <a:t>Uzaktan IT desteği ile çözüm.</a:t>
            </a:r>
            <a:endParaRPr sz="2000">
              <a:latin typeface="Verdana"/>
              <a:ea typeface="Verdana"/>
              <a:cs typeface="Verdana"/>
              <a:sym typeface="Verdana"/>
            </a:endParaRPr>
          </a:p>
          <a:p>
            <a:pPr marL="457200" lvl="0" indent="0" algn="just" rtl="0">
              <a:lnSpc>
                <a:spcPct val="150000"/>
              </a:lnSpc>
              <a:spcBef>
                <a:spcPts val="1000"/>
              </a:spcBef>
              <a:spcAft>
                <a:spcPts val="0"/>
              </a:spcAft>
              <a:buNone/>
            </a:pPr>
            <a:endParaRPr sz="2000">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63"/>
        <p:cNvGrpSpPr/>
        <p:nvPr/>
      </p:nvGrpSpPr>
      <p:grpSpPr>
        <a:xfrm>
          <a:off x="0" y="0"/>
          <a:ext cx="0" cy="0"/>
          <a:chOff x="0" y="0"/>
          <a:chExt cx="0" cy="0"/>
        </a:xfrm>
      </p:grpSpPr>
      <p:pic>
        <p:nvPicPr>
          <p:cNvPr id="164" name="Google Shape;164;p20"/>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65" name="Google Shape;165;p20"/>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rgbClr val="FFFFFF"/>
                </a:solidFill>
                <a:latin typeface="Verdana"/>
                <a:ea typeface="Verdana"/>
                <a:cs typeface="Verdana"/>
                <a:sym typeface="Verdana"/>
              </a:rPr>
              <a:t>İş Modeli</a:t>
            </a:r>
            <a:endParaRPr sz="3200">
              <a:solidFill>
                <a:srgbClr val="FFFFFF"/>
              </a:solidFill>
              <a:latin typeface="Verdana"/>
              <a:ea typeface="Verdana"/>
              <a:cs typeface="Verdana"/>
              <a:sym typeface="Verdana"/>
            </a:endParaRPr>
          </a:p>
        </p:txBody>
      </p:sp>
      <p:sp>
        <p:nvSpPr>
          <p:cNvPr id="166" name="Google Shape;166;p20"/>
          <p:cNvSpPr txBox="1">
            <a:spLocks noGrp="1"/>
          </p:cNvSpPr>
          <p:nvPr>
            <p:ph type="body" idx="1"/>
          </p:nvPr>
        </p:nvSpPr>
        <p:spPr>
          <a:xfrm>
            <a:off x="696300" y="4365650"/>
            <a:ext cx="10799400" cy="2152200"/>
          </a:xfrm>
          <a:prstGeom prst="rect">
            <a:avLst/>
          </a:prstGeom>
          <a:solidFill>
            <a:srgbClr val="F3F3F3"/>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0" algn="ctr" rtl="0">
              <a:lnSpc>
                <a:spcPct val="80000"/>
              </a:lnSpc>
              <a:spcBef>
                <a:spcPts val="1000"/>
              </a:spcBef>
              <a:spcAft>
                <a:spcPts val="0"/>
              </a:spcAft>
              <a:buNone/>
            </a:pPr>
            <a:r>
              <a:rPr lang="en-US" sz="2300" b="1">
                <a:latin typeface="Verdana"/>
                <a:ea typeface="Verdana"/>
                <a:cs typeface="Verdana"/>
                <a:sym typeface="Verdana"/>
              </a:rPr>
              <a:t>Müşteri Bağlılığı Planları</a:t>
            </a:r>
            <a:endParaRPr sz="2300" b="1">
              <a:latin typeface="Verdana"/>
              <a:ea typeface="Verdana"/>
              <a:cs typeface="Verdana"/>
              <a:sym typeface="Verdana"/>
            </a:endParaRPr>
          </a:p>
          <a:p>
            <a:pPr marL="0" lvl="0" indent="0" algn="ctr" rtl="0">
              <a:lnSpc>
                <a:spcPct val="80000"/>
              </a:lnSpc>
              <a:spcBef>
                <a:spcPts val="1000"/>
              </a:spcBef>
              <a:spcAft>
                <a:spcPts val="0"/>
              </a:spcAft>
              <a:buNone/>
            </a:pPr>
            <a:endParaRPr sz="2300" b="1">
              <a:latin typeface="Verdana"/>
              <a:ea typeface="Verdana"/>
              <a:cs typeface="Verdana"/>
              <a:sym typeface="Verdana"/>
            </a:endParaRPr>
          </a:p>
        </p:txBody>
      </p:sp>
      <p:sp>
        <p:nvSpPr>
          <p:cNvPr id="167" name="Google Shape;167;p20"/>
          <p:cNvSpPr txBox="1">
            <a:spLocks noGrp="1"/>
          </p:cNvSpPr>
          <p:nvPr>
            <p:ph type="body" idx="1"/>
          </p:nvPr>
        </p:nvSpPr>
        <p:spPr>
          <a:xfrm>
            <a:off x="929225" y="5025775"/>
            <a:ext cx="5051400" cy="1134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355600" algn="just" rtl="0">
              <a:lnSpc>
                <a:spcPct val="80000"/>
              </a:lnSpc>
              <a:spcBef>
                <a:spcPts val="1000"/>
              </a:spcBef>
              <a:spcAft>
                <a:spcPts val="0"/>
              </a:spcAft>
              <a:buSzPts val="2000"/>
              <a:buFont typeface="Verdana"/>
              <a:buChar char="●"/>
            </a:pPr>
            <a:r>
              <a:rPr lang="en-US" sz="2000">
                <a:latin typeface="Verdana"/>
                <a:ea typeface="Verdana"/>
                <a:cs typeface="Verdana"/>
                <a:sym typeface="Verdana"/>
              </a:rPr>
              <a:t>Satış sonrası teknik servis</a:t>
            </a:r>
            <a:endParaRPr sz="2000">
              <a:latin typeface="Verdana"/>
              <a:ea typeface="Verdana"/>
              <a:cs typeface="Verdana"/>
              <a:sym typeface="Verdana"/>
            </a:endParaRPr>
          </a:p>
          <a:p>
            <a:pPr marL="457200" lvl="0" indent="-355600" algn="just" rtl="0">
              <a:lnSpc>
                <a:spcPct val="80000"/>
              </a:lnSpc>
              <a:spcBef>
                <a:spcPts val="0"/>
              </a:spcBef>
              <a:spcAft>
                <a:spcPts val="0"/>
              </a:spcAft>
              <a:buSzPts val="2000"/>
              <a:buFont typeface="Verdana"/>
              <a:buChar char="●"/>
            </a:pPr>
            <a:r>
              <a:rPr lang="en-US" sz="2000">
                <a:latin typeface="Verdana"/>
                <a:ea typeface="Verdana"/>
                <a:cs typeface="Verdana"/>
                <a:sym typeface="Verdana"/>
              </a:rPr>
              <a:t>Düzenli güncelleme</a:t>
            </a:r>
            <a:endParaRPr sz="2000">
              <a:latin typeface="Verdana"/>
              <a:ea typeface="Verdana"/>
              <a:cs typeface="Verdana"/>
              <a:sym typeface="Verdana"/>
            </a:endParaRPr>
          </a:p>
          <a:p>
            <a:pPr marL="0" lvl="0" indent="0" algn="just" rtl="0">
              <a:lnSpc>
                <a:spcPct val="80000"/>
              </a:lnSpc>
              <a:spcBef>
                <a:spcPts val="1000"/>
              </a:spcBef>
              <a:spcAft>
                <a:spcPts val="0"/>
              </a:spcAft>
              <a:buNone/>
            </a:pPr>
            <a:endParaRPr sz="2000">
              <a:latin typeface="Verdana"/>
              <a:ea typeface="Verdana"/>
              <a:cs typeface="Verdana"/>
              <a:sym typeface="Verdana"/>
            </a:endParaRPr>
          </a:p>
        </p:txBody>
      </p:sp>
      <p:sp>
        <p:nvSpPr>
          <p:cNvPr id="168" name="Google Shape;168;p20"/>
          <p:cNvSpPr txBox="1">
            <a:spLocks noGrp="1"/>
          </p:cNvSpPr>
          <p:nvPr>
            <p:ph type="body" idx="1"/>
          </p:nvPr>
        </p:nvSpPr>
        <p:spPr>
          <a:xfrm>
            <a:off x="6211350" y="5025775"/>
            <a:ext cx="5051400" cy="1134000"/>
          </a:xfrm>
          <a:prstGeom prst="rect">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457200" lvl="0" indent="-355600" algn="just" rtl="0">
              <a:lnSpc>
                <a:spcPct val="80000"/>
              </a:lnSpc>
              <a:spcBef>
                <a:spcPts val="1000"/>
              </a:spcBef>
              <a:spcAft>
                <a:spcPts val="0"/>
              </a:spcAft>
              <a:buSzPts val="2000"/>
              <a:buFont typeface="Verdana"/>
              <a:buChar char="●"/>
            </a:pPr>
            <a:r>
              <a:rPr lang="en-US" sz="2000">
                <a:latin typeface="Verdana"/>
                <a:ea typeface="Verdana"/>
                <a:cs typeface="Verdana"/>
                <a:sym typeface="Verdana"/>
              </a:rPr>
              <a:t>Market üzerinde geniş seçenekler</a:t>
            </a:r>
            <a:endParaRPr sz="2000">
              <a:latin typeface="Verdana"/>
              <a:ea typeface="Verdana"/>
              <a:cs typeface="Verdana"/>
              <a:sym typeface="Verdana"/>
            </a:endParaRPr>
          </a:p>
          <a:p>
            <a:pPr marL="457200" lvl="0" indent="-355600" algn="just" rtl="0">
              <a:lnSpc>
                <a:spcPct val="80000"/>
              </a:lnSpc>
              <a:spcBef>
                <a:spcPts val="0"/>
              </a:spcBef>
              <a:spcAft>
                <a:spcPts val="0"/>
              </a:spcAft>
              <a:buSzPts val="2000"/>
              <a:buFont typeface="Verdana"/>
              <a:buChar char="●"/>
            </a:pPr>
            <a:r>
              <a:rPr lang="en-US" sz="2000">
                <a:latin typeface="Verdana"/>
                <a:ea typeface="Verdana"/>
                <a:cs typeface="Verdana"/>
                <a:sym typeface="Verdana"/>
              </a:rPr>
              <a:t>Uzaktan IT desteği</a:t>
            </a:r>
            <a:endParaRPr sz="2000">
              <a:latin typeface="Verdana"/>
              <a:ea typeface="Verdana"/>
              <a:cs typeface="Verdana"/>
              <a:sym typeface="Verdana"/>
            </a:endParaRPr>
          </a:p>
          <a:p>
            <a:pPr marL="0" lvl="0" indent="0" algn="just" rtl="0">
              <a:lnSpc>
                <a:spcPct val="80000"/>
              </a:lnSpc>
              <a:spcBef>
                <a:spcPts val="1000"/>
              </a:spcBef>
              <a:spcAft>
                <a:spcPts val="0"/>
              </a:spcAft>
              <a:buNone/>
            </a:pPr>
            <a:endParaRPr sz="2000">
              <a:latin typeface="Verdana"/>
              <a:ea typeface="Verdana"/>
              <a:cs typeface="Verdana"/>
              <a:sym typeface="Verdana"/>
            </a:endParaRPr>
          </a:p>
        </p:txBody>
      </p:sp>
      <p:pic>
        <p:nvPicPr>
          <p:cNvPr id="169" name="Google Shape;169;p20"/>
          <p:cNvPicPr preferRelativeResize="0"/>
          <p:nvPr/>
        </p:nvPicPr>
        <p:blipFill>
          <a:blip r:embed="rId4">
            <a:alphaModFix/>
          </a:blip>
          <a:stretch>
            <a:fillRect/>
          </a:stretch>
        </p:blipFill>
        <p:spPr>
          <a:xfrm>
            <a:off x="152400" y="1017093"/>
            <a:ext cx="11887201" cy="30901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73"/>
        <p:cNvGrpSpPr/>
        <p:nvPr/>
      </p:nvGrpSpPr>
      <p:grpSpPr>
        <a:xfrm>
          <a:off x="0" y="0"/>
          <a:ext cx="0" cy="0"/>
          <a:chOff x="0" y="0"/>
          <a:chExt cx="0" cy="0"/>
        </a:xfrm>
      </p:grpSpPr>
      <p:pic>
        <p:nvPicPr>
          <p:cNvPr id="174" name="Google Shape;174;p21"/>
          <p:cNvPicPr preferRelativeResize="0"/>
          <p:nvPr/>
        </p:nvPicPr>
        <p:blipFill rotWithShape="1">
          <a:blip r:embed="rId3">
            <a:alphaModFix/>
          </a:blip>
          <a:srcRect/>
          <a:stretch/>
        </p:blipFill>
        <p:spPr>
          <a:xfrm>
            <a:off x="9825820" y="152393"/>
            <a:ext cx="2289976" cy="712300"/>
          </a:xfrm>
          <a:prstGeom prst="rect">
            <a:avLst/>
          </a:prstGeom>
          <a:noFill/>
          <a:ln>
            <a:noFill/>
          </a:ln>
        </p:spPr>
      </p:pic>
      <p:sp>
        <p:nvSpPr>
          <p:cNvPr id="175" name="Google Shape;175;p21"/>
          <p:cNvSpPr txBox="1"/>
          <p:nvPr/>
        </p:nvSpPr>
        <p:spPr>
          <a:xfrm>
            <a:off x="748650" y="6109500"/>
            <a:ext cx="5070600"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(1) SGK 2019 yılı resmi rakamları, (2) TÜİK, Girişimlerde Bilişim Teknolojileri Kullanım Araştırması, 2019</a:t>
            </a:r>
            <a:endParaRPr>
              <a:latin typeface="Calibri"/>
              <a:ea typeface="Calibri"/>
              <a:cs typeface="Calibri"/>
              <a:sym typeface="Calibri"/>
            </a:endParaRPr>
          </a:p>
        </p:txBody>
      </p:sp>
      <p:sp>
        <p:nvSpPr>
          <p:cNvPr id="176" name="Google Shape;176;p21"/>
          <p:cNvSpPr txBox="1">
            <a:spLocks noGrp="1"/>
          </p:cNvSpPr>
          <p:nvPr>
            <p:ph type="title"/>
          </p:nvPr>
        </p:nvSpPr>
        <p:spPr>
          <a:xfrm>
            <a:off x="748650" y="1239588"/>
            <a:ext cx="5070600" cy="468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2500" b="1"/>
              <a:t>Hedef pazar verileri</a:t>
            </a:r>
            <a:endParaRPr sz="2500" b="1"/>
          </a:p>
        </p:txBody>
      </p:sp>
      <p:sp>
        <p:nvSpPr>
          <p:cNvPr id="177" name="Google Shape;177;p21"/>
          <p:cNvSpPr/>
          <p:nvPr/>
        </p:nvSpPr>
        <p:spPr>
          <a:xfrm>
            <a:off x="0" y="338500"/>
            <a:ext cx="9561600" cy="526200"/>
          </a:xfrm>
          <a:prstGeom prst="round1Rect">
            <a:avLst>
              <a:gd name="adj" fmla="val 16667"/>
            </a:avLst>
          </a:prstGeom>
          <a:solidFill>
            <a:srgbClr val="1155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3200">
                <a:solidFill>
                  <a:schemeClr val="lt1"/>
                </a:solidFill>
                <a:latin typeface="Verdana"/>
                <a:ea typeface="Verdana"/>
                <a:cs typeface="Verdana"/>
                <a:sym typeface="Verdana"/>
              </a:rPr>
              <a:t>Pazar</a:t>
            </a:r>
            <a:endParaRPr sz="3200">
              <a:solidFill>
                <a:schemeClr val="lt1"/>
              </a:solidFill>
              <a:latin typeface="Verdana"/>
              <a:ea typeface="Verdana"/>
              <a:cs typeface="Verdana"/>
              <a:sym typeface="Verdana"/>
            </a:endParaRPr>
          </a:p>
        </p:txBody>
      </p:sp>
      <p:pic>
        <p:nvPicPr>
          <p:cNvPr id="178" name="Google Shape;178;p21"/>
          <p:cNvPicPr preferRelativeResize="0"/>
          <p:nvPr/>
        </p:nvPicPr>
        <p:blipFill>
          <a:blip r:embed="rId4">
            <a:alphaModFix/>
          </a:blip>
          <a:stretch>
            <a:fillRect/>
          </a:stretch>
        </p:blipFill>
        <p:spPr>
          <a:xfrm>
            <a:off x="363275" y="1860000"/>
            <a:ext cx="5841348" cy="4097098"/>
          </a:xfrm>
          <a:prstGeom prst="rect">
            <a:avLst/>
          </a:prstGeom>
          <a:noFill/>
          <a:ln>
            <a:noFill/>
          </a:ln>
        </p:spPr>
      </p:pic>
      <p:sp>
        <p:nvSpPr>
          <p:cNvPr id="179" name="Google Shape;179;p21"/>
          <p:cNvSpPr txBox="1">
            <a:spLocks noGrp="1"/>
          </p:cNvSpPr>
          <p:nvPr>
            <p:ph type="body" idx="1"/>
          </p:nvPr>
        </p:nvSpPr>
        <p:spPr>
          <a:xfrm>
            <a:off x="6641802" y="1860000"/>
            <a:ext cx="5157900" cy="2266200"/>
          </a:xfrm>
          <a:prstGeom prst="rect">
            <a:avLst/>
          </a:prstGeom>
          <a:solidFill>
            <a:srgbClr val="3C78D8"/>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0"/>
              </a:spcBef>
              <a:spcAft>
                <a:spcPts val="0"/>
              </a:spcAft>
              <a:buNone/>
            </a:pPr>
            <a:r>
              <a:rPr lang="en-US" sz="2000">
                <a:solidFill>
                  <a:srgbClr val="FFFFFF"/>
                </a:solidFill>
              </a:rPr>
              <a:t>Hedeflenen Pazar 5 - 50 kişi arası işletme sayısı</a:t>
            </a:r>
            <a:endParaRPr sz="2000">
              <a:solidFill>
                <a:srgbClr val="FFFFFF"/>
              </a:solidFill>
            </a:endParaRPr>
          </a:p>
        </p:txBody>
      </p:sp>
      <p:sp>
        <p:nvSpPr>
          <p:cNvPr id="180" name="Google Shape;180;p21"/>
          <p:cNvSpPr txBox="1">
            <a:spLocks noGrp="1"/>
          </p:cNvSpPr>
          <p:nvPr>
            <p:ph type="body" idx="1"/>
          </p:nvPr>
        </p:nvSpPr>
        <p:spPr>
          <a:xfrm>
            <a:off x="7533476" y="2251750"/>
            <a:ext cx="4266300" cy="1874400"/>
          </a:xfrm>
          <a:prstGeom prst="rect">
            <a:avLst/>
          </a:prstGeom>
          <a:solidFill>
            <a:srgbClr val="C27BA0"/>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0"/>
              </a:spcBef>
              <a:spcAft>
                <a:spcPts val="0"/>
              </a:spcAft>
              <a:buNone/>
            </a:pPr>
            <a:r>
              <a:rPr lang="en-US" sz="2000">
                <a:solidFill>
                  <a:srgbClr val="FFFFFF"/>
                </a:solidFill>
              </a:rPr>
              <a:t>Belirlenen Sektörler İşletme Sayısı</a:t>
            </a:r>
            <a:endParaRPr sz="2000">
              <a:solidFill>
                <a:srgbClr val="FFFFFF"/>
              </a:solidFill>
            </a:endParaRPr>
          </a:p>
        </p:txBody>
      </p:sp>
      <p:sp>
        <p:nvSpPr>
          <p:cNvPr id="181" name="Google Shape;181;p21"/>
          <p:cNvSpPr txBox="1">
            <a:spLocks noGrp="1"/>
          </p:cNvSpPr>
          <p:nvPr>
            <p:ph type="body" idx="1"/>
          </p:nvPr>
        </p:nvSpPr>
        <p:spPr>
          <a:xfrm>
            <a:off x="8515616" y="2683400"/>
            <a:ext cx="3284400" cy="14427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0"/>
              </a:spcBef>
              <a:spcAft>
                <a:spcPts val="0"/>
              </a:spcAft>
              <a:buNone/>
            </a:pPr>
            <a:r>
              <a:rPr lang="en-US" sz="2000"/>
              <a:t>Tahmini Hedeflenen İşletme Sayısı</a:t>
            </a:r>
            <a:endParaRPr sz="2000"/>
          </a:p>
        </p:txBody>
      </p:sp>
      <p:sp>
        <p:nvSpPr>
          <p:cNvPr id="182" name="Google Shape;182;p21"/>
          <p:cNvSpPr txBox="1"/>
          <p:nvPr/>
        </p:nvSpPr>
        <p:spPr>
          <a:xfrm>
            <a:off x="6720367" y="2742550"/>
            <a:ext cx="75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solidFill>
                  <a:srgbClr val="FFFFFF"/>
                </a:solidFill>
                <a:latin typeface="Verdana"/>
                <a:ea typeface="Verdana"/>
                <a:cs typeface="Verdana"/>
                <a:sym typeface="Verdana"/>
              </a:rPr>
              <a:t>613</a:t>
            </a:r>
            <a:endParaRPr sz="2100" b="1">
              <a:solidFill>
                <a:srgbClr val="FFFFFF"/>
              </a:solidFill>
              <a:latin typeface="Verdana"/>
              <a:ea typeface="Verdana"/>
              <a:cs typeface="Verdana"/>
              <a:sym typeface="Verdana"/>
            </a:endParaRPr>
          </a:p>
          <a:p>
            <a:pPr marL="0" lvl="0" indent="0" algn="ctr" rtl="0">
              <a:spcBef>
                <a:spcPts val="0"/>
              </a:spcBef>
              <a:spcAft>
                <a:spcPts val="0"/>
              </a:spcAft>
              <a:buNone/>
            </a:pPr>
            <a:r>
              <a:rPr lang="en-US" sz="2100" b="1">
                <a:solidFill>
                  <a:srgbClr val="FFFFFF"/>
                </a:solidFill>
                <a:latin typeface="Verdana"/>
                <a:ea typeface="Verdana"/>
                <a:cs typeface="Verdana"/>
                <a:sym typeface="Verdana"/>
              </a:rPr>
              <a:t>Bin</a:t>
            </a:r>
            <a:endParaRPr sz="2100" b="1">
              <a:solidFill>
                <a:srgbClr val="FFFFFF"/>
              </a:solidFill>
              <a:latin typeface="Verdana"/>
              <a:ea typeface="Verdana"/>
              <a:cs typeface="Verdana"/>
              <a:sym typeface="Verdana"/>
            </a:endParaRPr>
          </a:p>
        </p:txBody>
      </p:sp>
      <p:sp>
        <p:nvSpPr>
          <p:cNvPr id="183" name="Google Shape;183;p21"/>
          <p:cNvSpPr txBox="1"/>
          <p:nvPr/>
        </p:nvSpPr>
        <p:spPr>
          <a:xfrm>
            <a:off x="7617995" y="2742550"/>
            <a:ext cx="755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100" b="1">
                <a:solidFill>
                  <a:srgbClr val="FFFFFF"/>
                </a:solidFill>
                <a:latin typeface="Verdana"/>
                <a:ea typeface="Verdana"/>
                <a:cs typeface="Verdana"/>
                <a:sym typeface="Verdana"/>
              </a:rPr>
              <a:t>320</a:t>
            </a:r>
            <a:endParaRPr sz="2100" b="1">
              <a:solidFill>
                <a:srgbClr val="FFFFFF"/>
              </a:solidFill>
              <a:latin typeface="Verdana"/>
              <a:ea typeface="Verdana"/>
              <a:cs typeface="Verdana"/>
              <a:sym typeface="Verdana"/>
            </a:endParaRPr>
          </a:p>
          <a:p>
            <a:pPr marL="0" lvl="0" indent="0" algn="ctr" rtl="0">
              <a:spcBef>
                <a:spcPts val="0"/>
              </a:spcBef>
              <a:spcAft>
                <a:spcPts val="0"/>
              </a:spcAft>
              <a:buNone/>
            </a:pPr>
            <a:r>
              <a:rPr lang="en-US" sz="2100" b="1">
                <a:solidFill>
                  <a:srgbClr val="FFFFFF"/>
                </a:solidFill>
                <a:latin typeface="Verdana"/>
                <a:ea typeface="Verdana"/>
                <a:cs typeface="Verdana"/>
                <a:sym typeface="Verdana"/>
              </a:rPr>
              <a:t>Bin</a:t>
            </a:r>
            <a:endParaRPr sz="2100" b="1">
              <a:solidFill>
                <a:srgbClr val="FFFFFF"/>
              </a:solidFill>
              <a:latin typeface="Verdana"/>
              <a:ea typeface="Verdana"/>
              <a:cs typeface="Verdana"/>
              <a:sym typeface="Verdana"/>
            </a:endParaRPr>
          </a:p>
        </p:txBody>
      </p:sp>
      <p:sp>
        <p:nvSpPr>
          <p:cNvPr id="184" name="Google Shape;184;p21"/>
          <p:cNvSpPr txBox="1"/>
          <p:nvPr/>
        </p:nvSpPr>
        <p:spPr>
          <a:xfrm>
            <a:off x="8986220" y="3135350"/>
            <a:ext cx="2343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a:latin typeface="Verdana"/>
                <a:ea typeface="Verdana"/>
                <a:cs typeface="Verdana"/>
                <a:sym typeface="Verdana"/>
              </a:rPr>
              <a:t>215 Bin işletme*</a:t>
            </a:r>
            <a:endParaRPr sz="2300" b="1">
              <a:latin typeface="Verdana"/>
              <a:ea typeface="Verdana"/>
              <a:cs typeface="Verdana"/>
              <a:sym typeface="Verdana"/>
            </a:endParaRPr>
          </a:p>
        </p:txBody>
      </p:sp>
      <p:sp>
        <p:nvSpPr>
          <p:cNvPr id="185" name="Google Shape;185;p21"/>
          <p:cNvSpPr txBox="1">
            <a:spLocks noGrp="1"/>
          </p:cNvSpPr>
          <p:nvPr>
            <p:ph type="title"/>
          </p:nvPr>
        </p:nvSpPr>
        <p:spPr>
          <a:xfrm>
            <a:off x="6641800" y="1239600"/>
            <a:ext cx="5157900" cy="4605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sz="2500" b="1"/>
              <a:t>Hedeflenen sektör verileri</a:t>
            </a:r>
            <a:endParaRPr sz="2500" b="1"/>
          </a:p>
        </p:txBody>
      </p:sp>
      <p:sp>
        <p:nvSpPr>
          <p:cNvPr id="186" name="Google Shape;186;p21"/>
          <p:cNvSpPr txBox="1">
            <a:spLocks noGrp="1"/>
          </p:cNvSpPr>
          <p:nvPr>
            <p:ph type="body" idx="1"/>
          </p:nvPr>
        </p:nvSpPr>
        <p:spPr>
          <a:xfrm>
            <a:off x="6641800" y="4514400"/>
            <a:ext cx="5157900" cy="1442700"/>
          </a:xfrm>
          <a:prstGeom prst="rect">
            <a:avLst/>
          </a:prstGeom>
          <a:solidFill>
            <a:srgbClr val="3C78D8"/>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just" rtl="0">
              <a:lnSpc>
                <a:spcPct val="80000"/>
              </a:lnSpc>
              <a:spcBef>
                <a:spcPts val="0"/>
              </a:spcBef>
              <a:spcAft>
                <a:spcPts val="0"/>
              </a:spcAft>
              <a:buNone/>
            </a:pPr>
            <a:r>
              <a:rPr lang="en-US" sz="2000">
                <a:solidFill>
                  <a:srgbClr val="FFFFFF"/>
                </a:solidFill>
              </a:rPr>
              <a:t>Ortalama her yıl kurulan işletme sayısı</a:t>
            </a:r>
            <a:endParaRPr sz="2000">
              <a:solidFill>
                <a:srgbClr val="FFFFFF"/>
              </a:solidFill>
            </a:endParaRPr>
          </a:p>
        </p:txBody>
      </p:sp>
      <p:sp>
        <p:nvSpPr>
          <p:cNvPr id="187" name="Google Shape;187;p21"/>
          <p:cNvSpPr txBox="1">
            <a:spLocks noGrp="1"/>
          </p:cNvSpPr>
          <p:nvPr>
            <p:ph type="body" idx="1"/>
          </p:nvPr>
        </p:nvSpPr>
        <p:spPr>
          <a:xfrm>
            <a:off x="6641800" y="4906100"/>
            <a:ext cx="5157900" cy="1050900"/>
          </a:xfrm>
          <a:prstGeom prst="rect">
            <a:avLst/>
          </a:prstGeom>
          <a:solidFill>
            <a:srgbClr val="FFF2CC"/>
          </a:solidFill>
          <a:ln>
            <a:noFill/>
          </a:ln>
          <a:effectLst>
            <a:outerShdw blurRad="57150" dist="19050" dir="5400000" algn="bl" rotWithShape="0">
              <a:srgbClr val="000000">
                <a:alpha val="50000"/>
              </a:srgbClr>
            </a:outerShdw>
          </a:effectLst>
        </p:spPr>
        <p:txBody>
          <a:bodyPr spcFirstLastPara="1" wrap="square" lIns="91425" tIns="45700" rIns="91425" bIns="45700" anchor="t" anchorCtr="0">
            <a:noAutofit/>
          </a:bodyPr>
          <a:lstStyle/>
          <a:p>
            <a:pPr marL="0" lvl="0" indent="0" algn="ctr" rtl="0">
              <a:lnSpc>
                <a:spcPct val="80000"/>
              </a:lnSpc>
              <a:spcBef>
                <a:spcPts val="0"/>
              </a:spcBef>
              <a:spcAft>
                <a:spcPts val="0"/>
              </a:spcAft>
              <a:buNone/>
            </a:pPr>
            <a:r>
              <a:rPr lang="en-US" sz="2400"/>
              <a:t> </a:t>
            </a:r>
            <a:endParaRPr sz="2400"/>
          </a:p>
        </p:txBody>
      </p:sp>
      <p:sp>
        <p:nvSpPr>
          <p:cNvPr id="188" name="Google Shape;188;p21"/>
          <p:cNvSpPr txBox="1"/>
          <p:nvPr/>
        </p:nvSpPr>
        <p:spPr>
          <a:xfrm>
            <a:off x="8049095" y="4985150"/>
            <a:ext cx="2343300" cy="89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300" b="1">
                <a:latin typeface="Verdana"/>
                <a:ea typeface="Verdana"/>
                <a:cs typeface="Verdana"/>
                <a:sym typeface="Verdana"/>
              </a:rPr>
              <a:t>100 Bin işletme</a:t>
            </a:r>
            <a:endParaRPr sz="2300" b="1">
              <a:latin typeface="Verdana"/>
              <a:ea typeface="Verdana"/>
              <a:cs typeface="Verdana"/>
              <a:sym typeface="Verdana"/>
            </a:endParaRPr>
          </a:p>
        </p:txBody>
      </p:sp>
      <p:sp>
        <p:nvSpPr>
          <p:cNvPr id="189" name="Google Shape;189;p21"/>
          <p:cNvSpPr txBox="1"/>
          <p:nvPr/>
        </p:nvSpPr>
        <p:spPr>
          <a:xfrm>
            <a:off x="6685450" y="6109500"/>
            <a:ext cx="5070600" cy="71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*TÜİK 2020 yılı verilerine göre internet sitesi ve diğer bilişim ürünlerine ücret ödeyen firma sayısına oranlanmıştır.</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2159</Words>
  <Application>Microsoft Office PowerPoint</Application>
  <PresentationFormat>Widescreen</PresentationFormat>
  <Paragraphs>346</Paragraphs>
  <Slides>23</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Verdana</vt:lpstr>
      <vt:lpstr>Roboto</vt:lpstr>
      <vt:lpstr>Office Theme</vt:lpstr>
      <vt:lpstr>KOB-IT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Hedef pazar verileri</vt:lpstr>
      <vt:lpstr>Hedef sektörler</vt:lpstr>
      <vt:lpstr>Benzer rakipler</vt:lpstr>
      <vt:lpstr>PowerPoint Presentation</vt:lpstr>
      <vt:lpstr>PowerPoint Presentation</vt:lpstr>
      <vt:lpstr>Ek Sayfalar Buradan sonraki sayfalar sunumda kullanılmayacak, soru-cevap etkinliğinde gerekirse gösterilecektir.</vt:lpstr>
      <vt:lpstr>PowerPoint Presentation</vt:lpstr>
      <vt:lpstr>PowerPoint Presentation</vt:lpstr>
      <vt:lpstr>PowerPoint Presentation</vt:lpstr>
      <vt:lpstr>PowerPoint Presentation</vt:lpstr>
      <vt:lpstr>Ürün Hakkındaki Detaylı Bilgiler - 2</vt:lpstr>
      <vt:lpstr>PowerPoint Presentation</vt:lpstr>
      <vt:lpstr>Ürün Hakkındaki Detaylı Bilgiler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KOB-IT</dc:title>
  <cp:lastModifiedBy>Önder ALTINTAŞ</cp:lastModifiedBy>
  <cp:revision>11</cp:revision>
  <dcterms:modified xsi:type="dcterms:W3CDTF">2022-03-22T16:55:08Z</dcterms:modified>
</cp:coreProperties>
</file>